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oboto"/>
      <p:regular r:id="rId31"/>
      <p:bold r:id="rId32"/>
      <p:italic r:id="rId33"/>
      <p:boldItalic r:id="rId34"/>
    </p:embeddedFont>
    <p:embeddedFont>
      <p:font typeface="Montserrat"/>
      <p:regular r:id="rId35"/>
      <p:bold r:id="rId36"/>
      <p:italic r:id="rId37"/>
      <p:boldItalic r:id="rId38"/>
    </p:embeddedFont>
    <p:embeddedFont>
      <p:font typeface="La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5.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35" Type="http://schemas.openxmlformats.org/officeDocument/2006/relationships/font" Target="fonts/Montserrat-regular.fntdata"/><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37" Type="http://schemas.openxmlformats.org/officeDocument/2006/relationships/font" Target="fonts/Montserrat-italic.fntdata"/><Relationship Id="rId14" Type="http://schemas.openxmlformats.org/officeDocument/2006/relationships/slide" Target="slides/slide9.xml"/><Relationship Id="rId36" Type="http://schemas.openxmlformats.org/officeDocument/2006/relationships/font" Target="fonts/Montserrat-bold.fntdata"/><Relationship Id="rId17" Type="http://schemas.openxmlformats.org/officeDocument/2006/relationships/slide" Target="slides/slide12.xml"/><Relationship Id="rId39" Type="http://schemas.openxmlformats.org/officeDocument/2006/relationships/font" Target="fonts/Lato-regular.fntdata"/><Relationship Id="rId16" Type="http://schemas.openxmlformats.org/officeDocument/2006/relationships/slide" Target="slides/slide11.xml"/><Relationship Id="rId38" Type="http://schemas.openxmlformats.org/officeDocument/2006/relationships/font" Target="fonts/Montserra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884a05e55e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884a05e55e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884a05e55e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884a05e55e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884a05e55e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884a05e55e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884a05e55e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884a05e55e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2884a05e55e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2884a05e55e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2884a05e55e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2884a05e55e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884a05e55e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884a05e55e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2884a05e55e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2884a05e55e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884a05e55e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884a05e55e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2884a05e55e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2884a05e55e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884a05e55e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884a05e55e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884a05e55e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884a05e55e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2890b9ee8d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2890b9ee8d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884a05e55e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2884a05e55e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890b9ee8d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890b9ee8d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890b9ee8d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2890b9ee8d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6dcb11e214a935d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6dcb11e214a935d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7ea8f6917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7ea8f6917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884a05e55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884a05e55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884a05e55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884a05e55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884a05e55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884a05e55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884a05e55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884a05e55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884a05e55e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884a05e55e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20950" y="374475"/>
            <a:ext cx="5413500" cy="27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Principes et outils de CI/CD</a:t>
            </a:r>
            <a:endParaRPr/>
          </a:p>
        </p:txBody>
      </p:sp>
      <p:sp>
        <p:nvSpPr>
          <p:cNvPr id="229" name="Google Shape;229;p17"/>
          <p:cNvSpPr txBox="1"/>
          <p:nvPr/>
        </p:nvSpPr>
        <p:spPr>
          <a:xfrm>
            <a:off x="4950325" y="3700050"/>
            <a:ext cx="3771300" cy="54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GB">
                <a:solidFill>
                  <a:schemeClr val="lt1"/>
                </a:solidFill>
                <a:latin typeface="Lato"/>
                <a:ea typeface="Lato"/>
                <a:cs typeface="Lato"/>
                <a:sym typeface="Lato"/>
              </a:rPr>
              <a:t>Valery MELOU</a:t>
            </a:r>
            <a:endParaRPr b="1">
              <a:solidFill>
                <a:schemeClr val="lt1"/>
              </a:solidFill>
              <a:latin typeface="Lato"/>
              <a:ea typeface="Lato"/>
              <a:cs typeface="Lato"/>
              <a:sym typeface="Lato"/>
            </a:endParaRPr>
          </a:p>
          <a:p>
            <a:pPr indent="0" lvl="0" marL="0" rtl="0" algn="r">
              <a:spcBef>
                <a:spcPts val="0"/>
              </a:spcBef>
              <a:spcAft>
                <a:spcPts val="0"/>
              </a:spcAft>
              <a:buNone/>
            </a:pPr>
            <a:r>
              <a:rPr i="1" lang="en-GB">
                <a:solidFill>
                  <a:schemeClr val="lt1"/>
                </a:solidFill>
                <a:latin typeface="Lato"/>
                <a:ea typeface="Lato"/>
                <a:cs typeface="Lato"/>
                <a:sym typeface="Lato"/>
              </a:rPr>
              <a:t>Digital Consultant | Web Developer</a:t>
            </a:r>
            <a:endParaRPr i="1">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6"/>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Principes de CI/CD : Différents types de CD</a:t>
            </a:r>
            <a:endParaRPr/>
          </a:p>
        </p:txBody>
      </p:sp>
      <p:sp>
        <p:nvSpPr>
          <p:cNvPr id="326" name="Google Shape;326;p26"/>
          <p:cNvSpPr txBox="1"/>
          <p:nvPr>
            <p:ph idx="1" type="body"/>
          </p:nvPr>
        </p:nvSpPr>
        <p:spPr>
          <a:xfrm>
            <a:off x="1297500" y="1936500"/>
            <a:ext cx="5609700" cy="196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Déploiement</a:t>
            </a:r>
            <a:r>
              <a:rPr b="1" lang="en-GB"/>
              <a:t> continu manuel : </a:t>
            </a:r>
            <a:endParaRPr b="1"/>
          </a:p>
          <a:p>
            <a:pPr indent="0" lvl="0" marL="0" rtl="0" algn="l">
              <a:spcBef>
                <a:spcPts val="1600"/>
              </a:spcBef>
              <a:spcAft>
                <a:spcPts val="0"/>
              </a:spcAft>
              <a:buNone/>
            </a:pPr>
            <a:r>
              <a:rPr lang="en-GB"/>
              <a:t>Dans le cas du déploiement continu manuel, les développeurs ou les administrateurs systèmes sont responsables du déploiement des modifications de code vers un environnement spécifique.</a:t>
            </a:r>
            <a:endParaRPr/>
          </a:p>
          <a:p>
            <a:pPr indent="0" lvl="0" marL="0" rtl="0" algn="l">
              <a:spcBef>
                <a:spcPts val="1600"/>
              </a:spcBef>
              <a:spcAft>
                <a:spcPts val="0"/>
              </a:spcAft>
              <a:buNone/>
            </a:pPr>
            <a:r>
              <a:rPr lang="en-GB"/>
              <a:t>Ils utilisent généralement un outil d'automatisation des tâches tel que </a:t>
            </a:r>
            <a:r>
              <a:rPr b="1" lang="en-GB"/>
              <a:t>Ansible</a:t>
            </a:r>
            <a:r>
              <a:rPr lang="en-GB"/>
              <a:t> ou </a:t>
            </a:r>
            <a:r>
              <a:rPr b="1" lang="en-GB"/>
              <a:t>Chef</a:t>
            </a:r>
            <a:r>
              <a:rPr lang="en-GB"/>
              <a:t> pour effectuer cette opération.</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pic>
        <p:nvPicPr>
          <p:cNvPr id="327" name="Google Shape;327;p26"/>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
        <p:nvSpPr>
          <p:cNvPr id="328" name="Google Shape;328;p26"/>
          <p:cNvSpPr txBox="1"/>
          <p:nvPr/>
        </p:nvSpPr>
        <p:spPr>
          <a:xfrm>
            <a:off x="1386686" y="46467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CODE</a:t>
            </a:r>
            <a:endParaRPr sz="1000">
              <a:solidFill>
                <a:srgbClr val="FFFFFF"/>
              </a:solidFill>
              <a:latin typeface="Roboto"/>
              <a:ea typeface="Roboto"/>
              <a:cs typeface="Roboto"/>
              <a:sym typeface="Roboto"/>
            </a:endParaRPr>
          </a:p>
        </p:txBody>
      </p:sp>
      <p:sp>
        <p:nvSpPr>
          <p:cNvPr id="329" name="Google Shape;329;p26"/>
          <p:cNvSpPr txBox="1"/>
          <p:nvPr/>
        </p:nvSpPr>
        <p:spPr>
          <a:xfrm>
            <a:off x="2530996"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BUILD</a:t>
            </a:r>
            <a:endParaRPr sz="1000">
              <a:solidFill>
                <a:srgbClr val="FFFFFF"/>
              </a:solidFill>
              <a:latin typeface="Roboto"/>
              <a:ea typeface="Roboto"/>
              <a:cs typeface="Roboto"/>
              <a:sym typeface="Roboto"/>
            </a:endParaRPr>
          </a:p>
        </p:txBody>
      </p:sp>
      <p:sp>
        <p:nvSpPr>
          <p:cNvPr id="330" name="Google Shape;330;p26"/>
          <p:cNvSpPr txBox="1"/>
          <p:nvPr/>
        </p:nvSpPr>
        <p:spPr>
          <a:xfrm>
            <a:off x="3667504"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TEST</a:t>
            </a:r>
            <a:endParaRPr sz="1000">
              <a:solidFill>
                <a:srgbClr val="FFFFFF"/>
              </a:solidFill>
              <a:latin typeface="Roboto"/>
              <a:ea typeface="Roboto"/>
              <a:cs typeface="Roboto"/>
              <a:sym typeface="Roboto"/>
            </a:endParaRPr>
          </a:p>
        </p:txBody>
      </p:sp>
      <p:sp>
        <p:nvSpPr>
          <p:cNvPr id="331" name="Google Shape;331;p26"/>
          <p:cNvSpPr txBox="1"/>
          <p:nvPr/>
        </p:nvSpPr>
        <p:spPr>
          <a:xfrm>
            <a:off x="4801259"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DEPLOY</a:t>
            </a:r>
            <a:endParaRPr sz="1000">
              <a:solidFill>
                <a:srgbClr val="FFFFFF"/>
              </a:solidFill>
              <a:latin typeface="Roboto"/>
              <a:ea typeface="Roboto"/>
              <a:cs typeface="Roboto"/>
              <a:sym typeface="Roboto"/>
            </a:endParaRPr>
          </a:p>
        </p:txBody>
      </p:sp>
      <p:sp>
        <p:nvSpPr>
          <p:cNvPr id="332" name="Google Shape;332;p26"/>
          <p:cNvSpPr/>
          <p:nvPr/>
        </p:nvSpPr>
        <p:spPr>
          <a:xfrm flipH="1">
            <a:off x="1456648"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33" name="Google Shape;333;p26"/>
          <p:cNvSpPr/>
          <p:nvPr/>
        </p:nvSpPr>
        <p:spPr>
          <a:xfrm>
            <a:off x="1456275"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34" name="Google Shape;334;p26"/>
          <p:cNvSpPr/>
          <p:nvPr/>
        </p:nvSpPr>
        <p:spPr>
          <a:xfrm flipH="1">
            <a:off x="2550305"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335" name="Google Shape;335;p26"/>
          <p:cNvSpPr/>
          <p:nvPr/>
        </p:nvSpPr>
        <p:spPr>
          <a:xfrm>
            <a:off x="2549932"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36" name="Google Shape;336;p26"/>
          <p:cNvSpPr/>
          <p:nvPr/>
        </p:nvSpPr>
        <p:spPr>
          <a:xfrm flipH="1">
            <a:off x="3644511"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37" name="Google Shape;337;p26"/>
          <p:cNvSpPr/>
          <p:nvPr/>
        </p:nvSpPr>
        <p:spPr>
          <a:xfrm>
            <a:off x="3644138"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38" name="Google Shape;338;p26"/>
          <p:cNvSpPr/>
          <p:nvPr/>
        </p:nvSpPr>
        <p:spPr>
          <a:xfrm flipH="1">
            <a:off x="4736074" y="4368308"/>
            <a:ext cx="1185000" cy="128100"/>
          </a:xfrm>
          <a:prstGeom prst="parallelogram">
            <a:avLst>
              <a:gd fmla="val 96952" name="adj"/>
            </a:avLst>
          </a:prstGeom>
          <a:solidFill>
            <a:srgbClr val="4E5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39" name="Google Shape;339;p26"/>
          <p:cNvSpPr/>
          <p:nvPr/>
        </p:nvSpPr>
        <p:spPr>
          <a:xfrm>
            <a:off x="4735701" y="4509888"/>
            <a:ext cx="1185000" cy="128100"/>
          </a:xfrm>
          <a:prstGeom prst="parallelogram">
            <a:avLst>
              <a:gd fmla="val 96952" name="adj"/>
            </a:avLst>
          </a:prstGeom>
          <a:solidFill>
            <a:srgbClr val="4E5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27"/>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Principes de CI/CD : Différents types de CD</a:t>
            </a:r>
            <a:endParaRPr/>
          </a:p>
        </p:txBody>
      </p:sp>
      <p:sp>
        <p:nvSpPr>
          <p:cNvPr id="345" name="Google Shape;345;p27"/>
          <p:cNvSpPr txBox="1"/>
          <p:nvPr>
            <p:ph idx="1" type="body"/>
          </p:nvPr>
        </p:nvSpPr>
        <p:spPr>
          <a:xfrm>
            <a:off x="1297500" y="1936500"/>
            <a:ext cx="5609700" cy="219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Déploiement</a:t>
            </a:r>
            <a:r>
              <a:rPr b="1" lang="en-GB"/>
              <a:t> continu manuel : </a:t>
            </a:r>
            <a:endParaRPr b="1"/>
          </a:p>
          <a:p>
            <a:pPr indent="0" lvl="0" marL="0" rtl="0" algn="l">
              <a:spcBef>
                <a:spcPts val="1600"/>
              </a:spcBef>
              <a:spcAft>
                <a:spcPts val="0"/>
              </a:spcAft>
              <a:buNone/>
            </a:pPr>
            <a:r>
              <a:rPr b="1" lang="en-GB"/>
              <a:t>Code </a:t>
            </a:r>
            <a:r>
              <a:rPr lang="en-GB"/>
              <a:t>: modifications de code</a:t>
            </a:r>
            <a:endParaRPr/>
          </a:p>
          <a:p>
            <a:pPr indent="0" lvl="0" marL="0" rtl="0" algn="l">
              <a:spcBef>
                <a:spcPts val="1600"/>
              </a:spcBef>
              <a:spcAft>
                <a:spcPts val="0"/>
              </a:spcAft>
              <a:buNone/>
            </a:pPr>
            <a:r>
              <a:rPr b="1" lang="en-GB"/>
              <a:t>Build </a:t>
            </a:r>
            <a:r>
              <a:rPr lang="en-GB"/>
              <a:t>: fusion manuelle des modifications (git pull/merge…) et build</a:t>
            </a:r>
            <a:endParaRPr/>
          </a:p>
          <a:p>
            <a:pPr indent="0" lvl="0" marL="0" rtl="0" algn="l">
              <a:spcBef>
                <a:spcPts val="1600"/>
              </a:spcBef>
              <a:spcAft>
                <a:spcPts val="0"/>
              </a:spcAft>
              <a:buNone/>
            </a:pPr>
            <a:r>
              <a:rPr b="1" lang="en-GB"/>
              <a:t>Test </a:t>
            </a:r>
            <a:r>
              <a:rPr lang="en-GB"/>
              <a:t>: exécution manuelle des tests unitaires et d’intégration</a:t>
            </a:r>
            <a:endParaRPr/>
          </a:p>
          <a:p>
            <a:pPr indent="0" lvl="0" marL="0" rtl="0" algn="l">
              <a:spcBef>
                <a:spcPts val="1600"/>
              </a:spcBef>
              <a:spcAft>
                <a:spcPts val="0"/>
              </a:spcAft>
              <a:buNone/>
            </a:pPr>
            <a:r>
              <a:rPr b="1" lang="en-GB"/>
              <a:t>Deploy </a:t>
            </a:r>
            <a:r>
              <a:rPr lang="en-GB"/>
              <a:t>: déploiement manuel (copie des fichiers sur le serveur, mise à jour BD, infra…)</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pic>
        <p:nvPicPr>
          <p:cNvPr id="346" name="Google Shape;346;p27"/>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
        <p:nvSpPr>
          <p:cNvPr id="347" name="Google Shape;347;p27"/>
          <p:cNvSpPr txBox="1"/>
          <p:nvPr/>
        </p:nvSpPr>
        <p:spPr>
          <a:xfrm>
            <a:off x="1386686" y="46467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CODE</a:t>
            </a:r>
            <a:endParaRPr sz="1000">
              <a:solidFill>
                <a:srgbClr val="FFFFFF"/>
              </a:solidFill>
              <a:latin typeface="Roboto"/>
              <a:ea typeface="Roboto"/>
              <a:cs typeface="Roboto"/>
              <a:sym typeface="Roboto"/>
            </a:endParaRPr>
          </a:p>
        </p:txBody>
      </p:sp>
      <p:sp>
        <p:nvSpPr>
          <p:cNvPr id="348" name="Google Shape;348;p27"/>
          <p:cNvSpPr txBox="1"/>
          <p:nvPr/>
        </p:nvSpPr>
        <p:spPr>
          <a:xfrm>
            <a:off x="2530996"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BUILD</a:t>
            </a:r>
            <a:endParaRPr sz="1000">
              <a:solidFill>
                <a:srgbClr val="FFFFFF"/>
              </a:solidFill>
              <a:latin typeface="Roboto"/>
              <a:ea typeface="Roboto"/>
              <a:cs typeface="Roboto"/>
              <a:sym typeface="Roboto"/>
            </a:endParaRPr>
          </a:p>
        </p:txBody>
      </p:sp>
      <p:sp>
        <p:nvSpPr>
          <p:cNvPr id="349" name="Google Shape;349;p27"/>
          <p:cNvSpPr txBox="1"/>
          <p:nvPr/>
        </p:nvSpPr>
        <p:spPr>
          <a:xfrm>
            <a:off x="3667504"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TEST</a:t>
            </a:r>
            <a:endParaRPr sz="1000">
              <a:solidFill>
                <a:srgbClr val="FFFFFF"/>
              </a:solidFill>
              <a:latin typeface="Roboto"/>
              <a:ea typeface="Roboto"/>
              <a:cs typeface="Roboto"/>
              <a:sym typeface="Roboto"/>
            </a:endParaRPr>
          </a:p>
        </p:txBody>
      </p:sp>
      <p:sp>
        <p:nvSpPr>
          <p:cNvPr id="350" name="Google Shape;350;p27"/>
          <p:cNvSpPr txBox="1"/>
          <p:nvPr/>
        </p:nvSpPr>
        <p:spPr>
          <a:xfrm>
            <a:off x="4801259"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DEPLOY</a:t>
            </a:r>
            <a:endParaRPr sz="1000">
              <a:solidFill>
                <a:srgbClr val="FFFFFF"/>
              </a:solidFill>
              <a:latin typeface="Roboto"/>
              <a:ea typeface="Roboto"/>
              <a:cs typeface="Roboto"/>
              <a:sym typeface="Roboto"/>
            </a:endParaRPr>
          </a:p>
        </p:txBody>
      </p:sp>
      <p:sp>
        <p:nvSpPr>
          <p:cNvPr id="351" name="Google Shape;351;p27"/>
          <p:cNvSpPr/>
          <p:nvPr/>
        </p:nvSpPr>
        <p:spPr>
          <a:xfrm flipH="1">
            <a:off x="1456648"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52" name="Google Shape;352;p27"/>
          <p:cNvSpPr/>
          <p:nvPr/>
        </p:nvSpPr>
        <p:spPr>
          <a:xfrm>
            <a:off x="1456275"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53" name="Google Shape;353;p27"/>
          <p:cNvSpPr/>
          <p:nvPr/>
        </p:nvSpPr>
        <p:spPr>
          <a:xfrm flipH="1">
            <a:off x="2550305"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354" name="Google Shape;354;p27"/>
          <p:cNvSpPr/>
          <p:nvPr/>
        </p:nvSpPr>
        <p:spPr>
          <a:xfrm>
            <a:off x="2549932"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55" name="Google Shape;355;p27"/>
          <p:cNvSpPr/>
          <p:nvPr/>
        </p:nvSpPr>
        <p:spPr>
          <a:xfrm flipH="1">
            <a:off x="3644511"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56" name="Google Shape;356;p27"/>
          <p:cNvSpPr/>
          <p:nvPr/>
        </p:nvSpPr>
        <p:spPr>
          <a:xfrm>
            <a:off x="3644138"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57" name="Google Shape;357;p27"/>
          <p:cNvSpPr/>
          <p:nvPr/>
        </p:nvSpPr>
        <p:spPr>
          <a:xfrm flipH="1">
            <a:off x="4736074" y="4368308"/>
            <a:ext cx="1185000" cy="128100"/>
          </a:xfrm>
          <a:prstGeom prst="parallelogram">
            <a:avLst>
              <a:gd fmla="val 96952" name="adj"/>
            </a:avLst>
          </a:prstGeom>
          <a:solidFill>
            <a:srgbClr val="4E5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58" name="Google Shape;358;p27"/>
          <p:cNvSpPr/>
          <p:nvPr/>
        </p:nvSpPr>
        <p:spPr>
          <a:xfrm>
            <a:off x="4735701" y="4509888"/>
            <a:ext cx="1185000" cy="128100"/>
          </a:xfrm>
          <a:prstGeom prst="parallelogram">
            <a:avLst>
              <a:gd fmla="val 96952" name="adj"/>
            </a:avLst>
          </a:prstGeom>
          <a:solidFill>
            <a:srgbClr val="4E5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28"/>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Principes de CI/CD : Différents types de CD</a:t>
            </a:r>
            <a:endParaRPr/>
          </a:p>
        </p:txBody>
      </p:sp>
      <p:sp>
        <p:nvSpPr>
          <p:cNvPr id="364" name="Google Shape;364;p28"/>
          <p:cNvSpPr txBox="1"/>
          <p:nvPr>
            <p:ph idx="1" type="body"/>
          </p:nvPr>
        </p:nvSpPr>
        <p:spPr>
          <a:xfrm>
            <a:off x="1297500" y="1936500"/>
            <a:ext cx="5609700" cy="213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Déploiement</a:t>
            </a:r>
            <a:r>
              <a:rPr b="1" lang="en-GB"/>
              <a:t> continu automatisé : </a:t>
            </a:r>
            <a:endParaRPr b="1"/>
          </a:p>
          <a:p>
            <a:pPr indent="0" lvl="0" marL="0" rtl="0" algn="l">
              <a:spcBef>
                <a:spcPts val="1600"/>
              </a:spcBef>
              <a:spcAft>
                <a:spcPts val="0"/>
              </a:spcAft>
              <a:buNone/>
            </a:pPr>
            <a:r>
              <a:rPr lang="en-GB"/>
              <a:t>Dans le cas du déploiement continu automatisé, un outil tel que </a:t>
            </a:r>
            <a:r>
              <a:rPr b="1" lang="en-GB"/>
              <a:t>Spinnaker</a:t>
            </a:r>
            <a:r>
              <a:rPr lang="en-GB"/>
              <a:t> ou </a:t>
            </a:r>
            <a:r>
              <a:rPr b="1" lang="en-GB"/>
              <a:t>Octopus Deploy</a:t>
            </a:r>
            <a:r>
              <a:rPr lang="en-GB"/>
              <a:t> est utilisé pour automatiser le processus de déploiement.</a:t>
            </a:r>
            <a:endParaRPr/>
          </a:p>
          <a:p>
            <a:pPr indent="0" lvl="0" marL="0" rtl="0" algn="l">
              <a:spcBef>
                <a:spcPts val="1600"/>
              </a:spcBef>
              <a:spcAft>
                <a:spcPts val="0"/>
              </a:spcAft>
              <a:buNone/>
            </a:pPr>
            <a:r>
              <a:rPr lang="en-GB"/>
              <a:t>Lorsque vous utilisez les outils comme CircleCI, Gitlab CI/CD ou Github Actions pour l’intégration continue, c’est généralement ce même outils qui est utilisé pour le déploiement continu.</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pic>
        <p:nvPicPr>
          <p:cNvPr id="365" name="Google Shape;365;p28"/>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
        <p:nvSpPr>
          <p:cNvPr id="366" name="Google Shape;366;p28"/>
          <p:cNvSpPr txBox="1"/>
          <p:nvPr/>
        </p:nvSpPr>
        <p:spPr>
          <a:xfrm>
            <a:off x="1386686" y="46467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CODE</a:t>
            </a:r>
            <a:endParaRPr sz="1000">
              <a:solidFill>
                <a:srgbClr val="FFFFFF"/>
              </a:solidFill>
              <a:latin typeface="Roboto"/>
              <a:ea typeface="Roboto"/>
              <a:cs typeface="Roboto"/>
              <a:sym typeface="Roboto"/>
            </a:endParaRPr>
          </a:p>
        </p:txBody>
      </p:sp>
      <p:sp>
        <p:nvSpPr>
          <p:cNvPr id="367" name="Google Shape;367;p28"/>
          <p:cNvSpPr txBox="1"/>
          <p:nvPr/>
        </p:nvSpPr>
        <p:spPr>
          <a:xfrm>
            <a:off x="2530996"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BUILD</a:t>
            </a:r>
            <a:endParaRPr sz="1000">
              <a:solidFill>
                <a:srgbClr val="FFFFFF"/>
              </a:solidFill>
              <a:latin typeface="Roboto"/>
              <a:ea typeface="Roboto"/>
              <a:cs typeface="Roboto"/>
              <a:sym typeface="Roboto"/>
            </a:endParaRPr>
          </a:p>
        </p:txBody>
      </p:sp>
      <p:sp>
        <p:nvSpPr>
          <p:cNvPr id="368" name="Google Shape;368;p28"/>
          <p:cNvSpPr txBox="1"/>
          <p:nvPr/>
        </p:nvSpPr>
        <p:spPr>
          <a:xfrm>
            <a:off x="3667504"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TEST</a:t>
            </a:r>
            <a:endParaRPr sz="1000">
              <a:solidFill>
                <a:srgbClr val="FFFFFF"/>
              </a:solidFill>
              <a:latin typeface="Roboto"/>
              <a:ea typeface="Roboto"/>
              <a:cs typeface="Roboto"/>
              <a:sym typeface="Roboto"/>
            </a:endParaRPr>
          </a:p>
        </p:txBody>
      </p:sp>
      <p:sp>
        <p:nvSpPr>
          <p:cNvPr id="369" name="Google Shape;369;p28"/>
          <p:cNvSpPr txBox="1"/>
          <p:nvPr/>
        </p:nvSpPr>
        <p:spPr>
          <a:xfrm>
            <a:off x="4801259"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DEPLOY</a:t>
            </a:r>
            <a:endParaRPr sz="1000">
              <a:solidFill>
                <a:srgbClr val="FFFFFF"/>
              </a:solidFill>
              <a:latin typeface="Roboto"/>
              <a:ea typeface="Roboto"/>
              <a:cs typeface="Roboto"/>
              <a:sym typeface="Roboto"/>
            </a:endParaRPr>
          </a:p>
        </p:txBody>
      </p:sp>
      <p:sp>
        <p:nvSpPr>
          <p:cNvPr id="370" name="Google Shape;370;p28"/>
          <p:cNvSpPr/>
          <p:nvPr/>
        </p:nvSpPr>
        <p:spPr>
          <a:xfrm flipH="1">
            <a:off x="1456648"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71" name="Google Shape;371;p28"/>
          <p:cNvSpPr/>
          <p:nvPr/>
        </p:nvSpPr>
        <p:spPr>
          <a:xfrm>
            <a:off x="1456275"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72" name="Google Shape;372;p28"/>
          <p:cNvSpPr/>
          <p:nvPr/>
        </p:nvSpPr>
        <p:spPr>
          <a:xfrm flipH="1">
            <a:off x="2550305"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373" name="Google Shape;373;p28"/>
          <p:cNvSpPr/>
          <p:nvPr/>
        </p:nvSpPr>
        <p:spPr>
          <a:xfrm>
            <a:off x="2549932"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74" name="Google Shape;374;p28"/>
          <p:cNvSpPr/>
          <p:nvPr/>
        </p:nvSpPr>
        <p:spPr>
          <a:xfrm flipH="1">
            <a:off x="3644511"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75" name="Google Shape;375;p28"/>
          <p:cNvSpPr/>
          <p:nvPr/>
        </p:nvSpPr>
        <p:spPr>
          <a:xfrm>
            <a:off x="3644138"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76" name="Google Shape;376;p28"/>
          <p:cNvSpPr/>
          <p:nvPr/>
        </p:nvSpPr>
        <p:spPr>
          <a:xfrm flipH="1">
            <a:off x="4736074" y="4368308"/>
            <a:ext cx="1185000" cy="128100"/>
          </a:xfrm>
          <a:prstGeom prst="parallelogram">
            <a:avLst>
              <a:gd fmla="val 96952" name="adj"/>
            </a:avLst>
          </a:prstGeom>
          <a:solidFill>
            <a:srgbClr val="4E5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77" name="Google Shape;377;p28"/>
          <p:cNvSpPr/>
          <p:nvPr/>
        </p:nvSpPr>
        <p:spPr>
          <a:xfrm>
            <a:off x="4735701" y="4509888"/>
            <a:ext cx="1185000" cy="128100"/>
          </a:xfrm>
          <a:prstGeom prst="parallelogram">
            <a:avLst>
              <a:gd fmla="val 96952" name="adj"/>
            </a:avLst>
          </a:prstGeom>
          <a:solidFill>
            <a:srgbClr val="4E5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29"/>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Principes de CI/CD : Différents types de CD</a:t>
            </a:r>
            <a:endParaRPr/>
          </a:p>
        </p:txBody>
      </p:sp>
      <p:sp>
        <p:nvSpPr>
          <p:cNvPr id="383" name="Google Shape;383;p29"/>
          <p:cNvSpPr txBox="1"/>
          <p:nvPr>
            <p:ph idx="1" type="body"/>
          </p:nvPr>
        </p:nvSpPr>
        <p:spPr>
          <a:xfrm>
            <a:off x="1297500" y="1936500"/>
            <a:ext cx="6950700" cy="204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Déploiement</a:t>
            </a:r>
            <a:r>
              <a:rPr b="1" lang="en-GB"/>
              <a:t> continu automatisé :</a:t>
            </a:r>
            <a:endParaRPr b="1"/>
          </a:p>
          <a:p>
            <a:pPr indent="0" lvl="0" marL="0" rtl="0" algn="l">
              <a:spcBef>
                <a:spcPts val="1600"/>
              </a:spcBef>
              <a:spcAft>
                <a:spcPts val="0"/>
              </a:spcAft>
              <a:buNone/>
            </a:pPr>
            <a:r>
              <a:rPr b="1" lang="en-GB"/>
              <a:t>Code </a:t>
            </a:r>
            <a:r>
              <a:rPr lang="en-GB"/>
              <a:t>: modifications de code</a:t>
            </a:r>
            <a:endParaRPr/>
          </a:p>
          <a:p>
            <a:pPr indent="0" lvl="0" marL="0" rtl="0" algn="l">
              <a:spcBef>
                <a:spcPts val="1600"/>
              </a:spcBef>
              <a:spcAft>
                <a:spcPts val="0"/>
              </a:spcAft>
              <a:buNone/>
            </a:pPr>
            <a:r>
              <a:rPr b="1" lang="en-GB"/>
              <a:t>Build </a:t>
            </a:r>
            <a:r>
              <a:rPr lang="en-GB"/>
              <a:t>: fusion automatique des modifications et build via des pull/merge request</a:t>
            </a:r>
            <a:endParaRPr/>
          </a:p>
          <a:p>
            <a:pPr indent="0" lvl="0" marL="0" rtl="0" algn="l">
              <a:spcBef>
                <a:spcPts val="1600"/>
              </a:spcBef>
              <a:spcAft>
                <a:spcPts val="0"/>
              </a:spcAft>
              <a:buNone/>
            </a:pPr>
            <a:r>
              <a:rPr b="1" lang="en-GB"/>
              <a:t>Test </a:t>
            </a:r>
            <a:r>
              <a:rPr lang="en-GB"/>
              <a:t>: exécution automatique des tests unitaires et d’intégration dans des pipelines de CI</a:t>
            </a:r>
            <a:endParaRPr/>
          </a:p>
          <a:p>
            <a:pPr indent="0" lvl="0" marL="0" rtl="0" algn="l">
              <a:spcBef>
                <a:spcPts val="1600"/>
              </a:spcBef>
              <a:spcAft>
                <a:spcPts val="0"/>
              </a:spcAft>
              <a:buNone/>
            </a:pPr>
            <a:r>
              <a:rPr b="1" lang="en-GB"/>
              <a:t>Deploy </a:t>
            </a:r>
            <a:r>
              <a:rPr lang="en-GB"/>
              <a:t>: Déploiement automatique des modifications (copie des fichiers, mise à jour bd, infra…) dans des pipelines de CD</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pic>
        <p:nvPicPr>
          <p:cNvPr id="384" name="Google Shape;384;p29"/>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
        <p:nvSpPr>
          <p:cNvPr id="385" name="Google Shape;385;p29"/>
          <p:cNvSpPr txBox="1"/>
          <p:nvPr/>
        </p:nvSpPr>
        <p:spPr>
          <a:xfrm>
            <a:off x="1386686" y="46467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CODE</a:t>
            </a:r>
            <a:endParaRPr sz="1000">
              <a:solidFill>
                <a:srgbClr val="FFFFFF"/>
              </a:solidFill>
              <a:latin typeface="Roboto"/>
              <a:ea typeface="Roboto"/>
              <a:cs typeface="Roboto"/>
              <a:sym typeface="Roboto"/>
            </a:endParaRPr>
          </a:p>
        </p:txBody>
      </p:sp>
      <p:sp>
        <p:nvSpPr>
          <p:cNvPr id="386" name="Google Shape;386;p29"/>
          <p:cNvSpPr txBox="1"/>
          <p:nvPr/>
        </p:nvSpPr>
        <p:spPr>
          <a:xfrm>
            <a:off x="2530996"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BUILD</a:t>
            </a:r>
            <a:endParaRPr sz="1000">
              <a:solidFill>
                <a:srgbClr val="FFFFFF"/>
              </a:solidFill>
              <a:latin typeface="Roboto"/>
              <a:ea typeface="Roboto"/>
              <a:cs typeface="Roboto"/>
              <a:sym typeface="Roboto"/>
            </a:endParaRPr>
          </a:p>
        </p:txBody>
      </p:sp>
      <p:sp>
        <p:nvSpPr>
          <p:cNvPr id="387" name="Google Shape;387;p29"/>
          <p:cNvSpPr txBox="1"/>
          <p:nvPr/>
        </p:nvSpPr>
        <p:spPr>
          <a:xfrm>
            <a:off x="3667504"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TEST</a:t>
            </a:r>
            <a:endParaRPr sz="1000">
              <a:solidFill>
                <a:srgbClr val="FFFFFF"/>
              </a:solidFill>
              <a:latin typeface="Roboto"/>
              <a:ea typeface="Roboto"/>
              <a:cs typeface="Roboto"/>
              <a:sym typeface="Roboto"/>
            </a:endParaRPr>
          </a:p>
        </p:txBody>
      </p:sp>
      <p:sp>
        <p:nvSpPr>
          <p:cNvPr id="388" name="Google Shape;388;p29"/>
          <p:cNvSpPr txBox="1"/>
          <p:nvPr/>
        </p:nvSpPr>
        <p:spPr>
          <a:xfrm>
            <a:off x="4801259" y="4646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DEPLOY</a:t>
            </a:r>
            <a:endParaRPr sz="1000">
              <a:solidFill>
                <a:srgbClr val="FFFFFF"/>
              </a:solidFill>
              <a:latin typeface="Roboto"/>
              <a:ea typeface="Roboto"/>
              <a:cs typeface="Roboto"/>
              <a:sym typeface="Roboto"/>
            </a:endParaRPr>
          </a:p>
        </p:txBody>
      </p:sp>
      <p:sp>
        <p:nvSpPr>
          <p:cNvPr id="389" name="Google Shape;389;p29"/>
          <p:cNvSpPr/>
          <p:nvPr/>
        </p:nvSpPr>
        <p:spPr>
          <a:xfrm flipH="1">
            <a:off x="1456648"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90" name="Google Shape;390;p29"/>
          <p:cNvSpPr/>
          <p:nvPr/>
        </p:nvSpPr>
        <p:spPr>
          <a:xfrm>
            <a:off x="1456275"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91" name="Google Shape;391;p29"/>
          <p:cNvSpPr/>
          <p:nvPr/>
        </p:nvSpPr>
        <p:spPr>
          <a:xfrm flipH="1">
            <a:off x="2550305"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392" name="Google Shape;392;p29"/>
          <p:cNvSpPr/>
          <p:nvPr/>
        </p:nvSpPr>
        <p:spPr>
          <a:xfrm>
            <a:off x="2549932"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93" name="Google Shape;393;p29"/>
          <p:cNvSpPr/>
          <p:nvPr/>
        </p:nvSpPr>
        <p:spPr>
          <a:xfrm flipH="1">
            <a:off x="3644511" y="4368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94" name="Google Shape;394;p29"/>
          <p:cNvSpPr/>
          <p:nvPr/>
        </p:nvSpPr>
        <p:spPr>
          <a:xfrm>
            <a:off x="3644138" y="4509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95" name="Google Shape;395;p29"/>
          <p:cNvSpPr/>
          <p:nvPr/>
        </p:nvSpPr>
        <p:spPr>
          <a:xfrm flipH="1">
            <a:off x="4736074" y="4368308"/>
            <a:ext cx="1185000" cy="128100"/>
          </a:xfrm>
          <a:prstGeom prst="parallelogram">
            <a:avLst>
              <a:gd fmla="val 96952" name="adj"/>
            </a:avLst>
          </a:prstGeom>
          <a:solidFill>
            <a:srgbClr val="4E5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96" name="Google Shape;396;p29"/>
          <p:cNvSpPr/>
          <p:nvPr/>
        </p:nvSpPr>
        <p:spPr>
          <a:xfrm>
            <a:off x="4735701" y="4509888"/>
            <a:ext cx="1185000" cy="128100"/>
          </a:xfrm>
          <a:prstGeom prst="parallelogram">
            <a:avLst>
              <a:gd fmla="val 96952" name="adj"/>
            </a:avLst>
          </a:prstGeom>
          <a:solidFill>
            <a:srgbClr val="4E5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30"/>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Présentation de quelques outils de CI/CD</a:t>
            </a:r>
            <a:endParaRPr/>
          </a:p>
        </p:txBody>
      </p:sp>
      <p:sp>
        <p:nvSpPr>
          <p:cNvPr id="402" name="Google Shape;402;p30"/>
          <p:cNvSpPr txBox="1"/>
          <p:nvPr>
            <p:ph idx="1" type="body"/>
          </p:nvPr>
        </p:nvSpPr>
        <p:spPr>
          <a:xfrm>
            <a:off x="1297500" y="1936500"/>
            <a:ext cx="6950700" cy="2046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Jenkins</a:t>
            </a:r>
            <a:endParaRPr/>
          </a:p>
          <a:p>
            <a:pPr indent="-311150" lvl="0" marL="457200" rtl="0" algn="l">
              <a:spcBef>
                <a:spcPts val="0"/>
              </a:spcBef>
              <a:spcAft>
                <a:spcPts val="0"/>
              </a:spcAft>
              <a:buSzPts val="1300"/>
              <a:buChar char="●"/>
            </a:pPr>
            <a:r>
              <a:rPr lang="en-GB"/>
              <a:t>CircleCI</a:t>
            </a:r>
            <a:endParaRPr/>
          </a:p>
          <a:p>
            <a:pPr indent="-311150" lvl="0" marL="457200" rtl="0" algn="l">
              <a:spcBef>
                <a:spcPts val="0"/>
              </a:spcBef>
              <a:spcAft>
                <a:spcPts val="0"/>
              </a:spcAft>
              <a:buSzPts val="1300"/>
              <a:buChar char="●"/>
            </a:pPr>
            <a:r>
              <a:rPr lang="en-GB"/>
              <a:t>Gitlab CI/CD</a:t>
            </a:r>
            <a:endParaRPr/>
          </a:p>
          <a:p>
            <a:pPr indent="-311150" lvl="0" marL="457200" rtl="0" algn="l">
              <a:spcBef>
                <a:spcPts val="0"/>
              </a:spcBef>
              <a:spcAft>
                <a:spcPts val="0"/>
              </a:spcAft>
              <a:buSzPts val="1300"/>
              <a:buChar char="●"/>
            </a:pPr>
            <a:r>
              <a:rPr lang="en-GB"/>
              <a:t>GitHub actions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403" name="Google Shape;403;p30"/>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1"/>
          <p:cNvSpPr txBox="1"/>
          <p:nvPr>
            <p:ph type="title"/>
          </p:nvPr>
        </p:nvSpPr>
        <p:spPr>
          <a:xfrm>
            <a:off x="1297500" y="38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Présentation de quelques outils de CI/CD : Jenkins</a:t>
            </a:r>
            <a:endParaRPr/>
          </a:p>
        </p:txBody>
      </p:sp>
      <p:pic>
        <p:nvPicPr>
          <p:cNvPr id="409" name="Google Shape;409;p31"/>
          <p:cNvPicPr preferRelativeResize="0"/>
          <p:nvPr/>
        </p:nvPicPr>
        <p:blipFill>
          <a:blip r:embed="rId3">
            <a:alphaModFix/>
          </a:blip>
          <a:stretch>
            <a:fillRect/>
          </a:stretch>
        </p:blipFill>
        <p:spPr>
          <a:xfrm>
            <a:off x="1443975" y="1034300"/>
            <a:ext cx="4913454" cy="39453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2"/>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Présentation de quelques outils de CI/CD : Jenkins</a:t>
            </a:r>
            <a:endParaRPr/>
          </a:p>
        </p:txBody>
      </p:sp>
      <p:sp>
        <p:nvSpPr>
          <p:cNvPr id="415" name="Google Shape;415;p32"/>
          <p:cNvSpPr txBox="1"/>
          <p:nvPr>
            <p:ph idx="1" type="body"/>
          </p:nvPr>
        </p:nvSpPr>
        <p:spPr>
          <a:xfrm>
            <a:off x="1297500" y="1936500"/>
            <a:ext cx="6950700" cy="26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Jenkins</a:t>
            </a:r>
            <a:r>
              <a:rPr b="1" lang="en-GB"/>
              <a:t> </a:t>
            </a:r>
            <a:r>
              <a:rPr lang="en-GB"/>
              <a:t>est </a:t>
            </a:r>
            <a:r>
              <a:rPr lang="en-GB"/>
              <a:t>la solution CI/CD la plus utilisée avec une excellente communauté.</a:t>
            </a:r>
            <a:endParaRPr/>
          </a:p>
          <a:p>
            <a:pPr indent="0" lvl="0" marL="0" rtl="0" algn="l">
              <a:spcBef>
                <a:spcPts val="1600"/>
              </a:spcBef>
              <a:spcAft>
                <a:spcPts val="0"/>
              </a:spcAft>
              <a:buNone/>
            </a:pPr>
            <a:r>
              <a:rPr lang="en-GB"/>
              <a:t>Jenkins est une solution idéale pour les projets qui demandent beaucoup d’adaptations.</a:t>
            </a:r>
            <a:endParaRPr/>
          </a:p>
          <a:p>
            <a:pPr indent="0" lvl="0" marL="0" rtl="0" algn="l">
              <a:spcBef>
                <a:spcPts val="1600"/>
              </a:spcBef>
              <a:spcAft>
                <a:spcPts val="0"/>
              </a:spcAft>
              <a:buNone/>
            </a:pPr>
            <a:r>
              <a:rPr lang="en-GB"/>
              <a:t>Jenkins est un projet open source écrit en Java qui s'exécute sous Windows, macOS et Linux et peut être installé localement ou dans des environnements cloud.</a:t>
            </a:r>
            <a:endParaRPr/>
          </a:p>
          <a:p>
            <a:pPr indent="0" lvl="0" marL="0" rtl="0" algn="l">
              <a:spcBef>
                <a:spcPts val="1600"/>
              </a:spcBef>
              <a:spcAft>
                <a:spcPts val="0"/>
              </a:spcAft>
              <a:buNone/>
            </a:pPr>
            <a:r>
              <a:rPr lang="en-GB"/>
              <a:t>Conçu en 2004 pour une intégration continue, il couvre désormais l'ensemble des étapes de CI/CD.</a:t>
            </a:r>
            <a:endParaRPr/>
          </a:p>
          <a:p>
            <a:pPr indent="0" lvl="0" marL="0" rtl="0" algn="l">
              <a:spcBef>
                <a:spcPts val="1600"/>
              </a:spcBef>
              <a:spcAft>
                <a:spcPts val="1600"/>
              </a:spcAft>
              <a:buNone/>
            </a:pPr>
            <a:r>
              <a:rPr lang="en-GB"/>
              <a:t>La solution est gratuite, soutenue par la communauté et pourrait être votre outil de premier choix.</a:t>
            </a:r>
            <a:endParaRPr/>
          </a:p>
        </p:txBody>
      </p:sp>
      <p:pic>
        <p:nvPicPr>
          <p:cNvPr id="416" name="Google Shape;416;p32"/>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3"/>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Présentation de quelques outils de CI/CD : Jenkins</a:t>
            </a:r>
            <a:endParaRPr/>
          </a:p>
        </p:txBody>
      </p:sp>
      <p:sp>
        <p:nvSpPr>
          <p:cNvPr id="422" name="Google Shape;422;p33"/>
          <p:cNvSpPr txBox="1"/>
          <p:nvPr>
            <p:ph idx="1" type="body"/>
          </p:nvPr>
        </p:nvSpPr>
        <p:spPr>
          <a:xfrm>
            <a:off x="1297500" y="1936500"/>
            <a:ext cx="6950700" cy="26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Principaux arguments de vente : </a:t>
            </a:r>
            <a:endParaRPr b="1"/>
          </a:p>
          <a:p>
            <a:pPr indent="-311150" lvl="0" marL="457200" rtl="0" algn="l">
              <a:spcBef>
                <a:spcPts val="1600"/>
              </a:spcBef>
              <a:spcAft>
                <a:spcPts val="0"/>
              </a:spcAft>
              <a:buSzPts val="1300"/>
              <a:buChar char="●"/>
            </a:pPr>
            <a:r>
              <a:rPr b="1" lang="en-GB"/>
              <a:t>Aucune dépense requise</a:t>
            </a:r>
            <a:r>
              <a:rPr lang="en-GB"/>
              <a:t> : Jenkins est un outil CI/CD gratuit qui peut vous faire économiser de l'argent sur le projet.</a:t>
            </a:r>
            <a:endParaRPr/>
          </a:p>
          <a:p>
            <a:pPr indent="-311150" lvl="0" marL="457200" rtl="0" algn="l">
              <a:spcBef>
                <a:spcPts val="0"/>
              </a:spcBef>
              <a:spcAft>
                <a:spcPts val="0"/>
              </a:spcAft>
              <a:buSzPts val="1300"/>
              <a:buChar char="●"/>
            </a:pPr>
            <a:r>
              <a:rPr b="1" lang="en-GB"/>
              <a:t>Intégrations illimitées</a:t>
            </a:r>
            <a:r>
              <a:rPr lang="en-GB"/>
              <a:t> : Jenkins peut s'intégrer à presque tous les programmes externes utilisés pour développer des applications.</a:t>
            </a:r>
            <a:endParaRPr/>
          </a:p>
          <a:p>
            <a:pPr indent="-311150" lvl="0" marL="457200" rtl="0" algn="l">
              <a:spcBef>
                <a:spcPts val="0"/>
              </a:spcBef>
              <a:spcAft>
                <a:spcPts val="0"/>
              </a:spcAft>
              <a:buSzPts val="1300"/>
              <a:buChar char="●"/>
            </a:pPr>
            <a:r>
              <a:rPr b="1" lang="en-GB"/>
              <a:t>Une riche bibliothèque de plugins est disponible avec Jenkins </a:t>
            </a:r>
            <a:r>
              <a:rPr lang="en-GB"/>
              <a:t>: Git, Gradle, Subversion, Slack, Jira, Redmine, Selenium, Pipeline, etc. Les plugins Jenkins couvrent cinq domaines : les plates-formes, l'interface utilisateur, l'administration, la gestion du code source et, le plus souvent, la gestion des builds.</a:t>
            </a:r>
            <a:endParaRPr/>
          </a:p>
          <a:p>
            <a:pPr indent="-311150" lvl="0" marL="457200" rtl="0" algn="l">
              <a:spcBef>
                <a:spcPts val="0"/>
              </a:spcBef>
              <a:spcAft>
                <a:spcPts val="0"/>
              </a:spcAft>
              <a:buSzPts val="1300"/>
              <a:buChar char="●"/>
            </a:pPr>
            <a:r>
              <a:rPr b="1" lang="en-GB"/>
              <a:t>Communauté active</a:t>
            </a:r>
            <a:r>
              <a:rPr lang="en-GB"/>
              <a:t> : La communauté Jenkins propose une visite guidée pour présenter les bases et des tutoriels avancés pour une utilisation plus sophistiquée de l'outil.</a:t>
            </a:r>
            <a:endParaRPr/>
          </a:p>
        </p:txBody>
      </p:sp>
      <p:pic>
        <p:nvPicPr>
          <p:cNvPr id="423" name="Google Shape;423;p33"/>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34"/>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Présentation de quelques outils de CI/CD : Jenkins</a:t>
            </a:r>
            <a:endParaRPr/>
          </a:p>
        </p:txBody>
      </p:sp>
      <p:sp>
        <p:nvSpPr>
          <p:cNvPr id="429" name="Google Shape;429;p34"/>
          <p:cNvSpPr txBox="1"/>
          <p:nvPr>
            <p:ph idx="1" type="body"/>
          </p:nvPr>
        </p:nvSpPr>
        <p:spPr>
          <a:xfrm>
            <a:off x="1297500" y="1936500"/>
            <a:ext cx="6950700" cy="26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Principales faiblesses :</a:t>
            </a:r>
            <a:endParaRPr b="1"/>
          </a:p>
          <a:p>
            <a:pPr indent="-311150" lvl="0" marL="457200" rtl="0" algn="l">
              <a:spcBef>
                <a:spcPts val="1600"/>
              </a:spcBef>
              <a:spcAft>
                <a:spcPts val="0"/>
              </a:spcAft>
              <a:buSzPts val="1300"/>
              <a:buChar char="●"/>
            </a:pPr>
            <a:r>
              <a:rPr b="1" lang="en-GB"/>
              <a:t>La documentation n’est pas toujours suffisante</a:t>
            </a:r>
            <a:r>
              <a:rPr lang="en-GB"/>
              <a:t> : Par exemple, il manque d’informations sur la création de pipelines. Cela ajoute des tâches chronophages à la liste, car les ingénieurs doivent les exécuter.</a:t>
            </a:r>
            <a:endParaRPr/>
          </a:p>
          <a:p>
            <a:pPr indent="-311150" lvl="0" marL="457200" rtl="0" algn="l">
              <a:spcBef>
                <a:spcPts val="0"/>
              </a:spcBef>
              <a:spcAft>
                <a:spcPts val="0"/>
              </a:spcAft>
              <a:buSzPts val="1300"/>
              <a:buChar char="●"/>
            </a:pPr>
            <a:r>
              <a:rPr b="1" lang="en-GB"/>
              <a:t>Mauvaise interface utilisateur</a:t>
            </a:r>
            <a:r>
              <a:rPr lang="en-GB"/>
              <a:t> : Son interface semble un peu dépassée car elle ne suit pas les principes de conception modernes. L’absence d’espaces rend les vues encombrées et confuses. De nombreuses fonctionnalités et icônes de progression sont super pixellisées et ne s'actualisent pas automatiquement une fois les tâches terminées.</a:t>
            </a:r>
            <a:endParaRPr/>
          </a:p>
          <a:p>
            <a:pPr indent="0" lvl="0" marL="0" rtl="0" algn="l">
              <a:spcBef>
                <a:spcPts val="1600"/>
              </a:spcBef>
              <a:spcAft>
                <a:spcPts val="1600"/>
              </a:spcAft>
              <a:buNone/>
            </a:pPr>
            <a:r>
              <a:t/>
            </a:r>
            <a:endParaRPr b="1"/>
          </a:p>
        </p:txBody>
      </p:sp>
      <p:pic>
        <p:nvPicPr>
          <p:cNvPr id="430" name="Google Shape;430;p34"/>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35"/>
          <p:cNvSpPr txBox="1"/>
          <p:nvPr>
            <p:ph type="title"/>
          </p:nvPr>
        </p:nvSpPr>
        <p:spPr>
          <a:xfrm>
            <a:off x="1297500" y="38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Présentation de quelques outils de CI/CD : CircleCI</a:t>
            </a:r>
            <a:endParaRPr/>
          </a:p>
        </p:txBody>
      </p:sp>
      <p:pic>
        <p:nvPicPr>
          <p:cNvPr id="436" name="Google Shape;436;p35"/>
          <p:cNvPicPr preferRelativeResize="0"/>
          <p:nvPr/>
        </p:nvPicPr>
        <p:blipFill>
          <a:blip r:embed="rId3">
            <a:alphaModFix/>
          </a:blip>
          <a:stretch>
            <a:fillRect/>
          </a:stretch>
        </p:blipFill>
        <p:spPr>
          <a:xfrm>
            <a:off x="1486300" y="1013725"/>
            <a:ext cx="5760370" cy="39453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1297500" y="1145700"/>
            <a:ext cx="7001700" cy="38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Principes de CI/CD</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Introduction au CI/CD</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Différents types de CI</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Différents types de CD</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Présentation de quelques outils de CI/CD</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Jenkins</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CircleCI</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Gitlab CI/CD</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GitHub actions</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Choix d’un outil de CI/CD</a:t>
            </a:r>
            <a:endParaRPr>
              <a:solidFill>
                <a:srgbClr val="CACACA"/>
              </a:solidFill>
              <a:latin typeface="Montserrat"/>
              <a:ea typeface="Montserrat"/>
              <a:cs typeface="Montserrat"/>
              <a:sym typeface="Montserrat"/>
            </a:endParaRPr>
          </a:p>
        </p:txBody>
      </p:sp>
      <p:sp>
        <p:nvSpPr>
          <p:cNvPr id="235" name="Google Shape;235;p18"/>
          <p:cNvSpPr txBox="1"/>
          <p:nvPr>
            <p:ph type="title"/>
          </p:nvPr>
        </p:nvSpPr>
        <p:spPr>
          <a:xfrm>
            <a:off x="1297500" y="393750"/>
            <a:ext cx="6392100" cy="68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Principes et outils de CI/CD</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36"/>
          <p:cNvSpPr txBox="1"/>
          <p:nvPr>
            <p:ph type="title"/>
          </p:nvPr>
        </p:nvSpPr>
        <p:spPr>
          <a:xfrm>
            <a:off x="1297500" y="461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Présentation de quelques outils de CI/CD : CircleCI</a:t>
            </a:r>
            <a:endParaRPr/>
          </a:p>
        </p:txBody>
      </p:sp>
      <p:sp>
        <p:nvSpPr>
          <p:cNvPr id="442" name="Google Shape;442;p36"/>
          <p:cNvSpPr txBox="1"/>
          <p:nvPr>
            <p:ph idx="1" type="body"/>
          </p:nvPr>
        </p:nvSpPr>
        <p:spPr>
          <a:xfrm>
            <a:off x="1297500" y="1555500"/>
            <a:ext cx="6950700" cy="26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CircleCI : une plateforme mature avec une pléthore d'intégrations prédéfinies.</a:t>
            </a:r>
            <a:endParaRPr/>
          </a:p>
          <a:p>
            <a:pPr indent="0" lvl="0" marL="0" rtl="0" algn="l">
              <a:spcBef>
                <a:spcPts val="1600"/>
              </a:spcBef>
              <a:spcAft>
                <a:spcPts val="0"/>
              </a:spcAft>
              <a:buNone/>
            </a:pPr>
            <a:r>
              <a:rPr lang="en-GB"/>
              <a:t>Fonctionne mieux pour : les équipes expertes en technologie qui cherchent à accélérer les processus CI/CD.</a:t>
            </a:r>
            <a:endParaRPr/>
          </a:p>
          <a:p>
            <a:pPr indent="0" lvl="0" marL="0" rtl="0" algn="l">
              <a:spcBef>
                <a:spcPts val="1600"/>
              </a:spcBef>
              <a:spcAft>
                <a:spcPts val="0"/>
              </a:spcAft>
              <a:buNone/>
            </a:pPr>
            <a:r>
              <a:rPr lang="en-GB"/>
              <a:t>CircleCI est l'une des plateformes CI/CD les plus utilisées au monde, traitant plus d'un million de builds quotidiennement. Parmi ses clients figurent Spotify, Coinbase, Samsung et Docker.</a:t>
            </a:r>
            <a:endParaRPr/>
          </a:p>
          <a:p>
            <a:pPr indent="0" lvl="0" marL="0" rtl="0" algn="l">
              <a:spcBef>
                <a:spcPts val="1600"/>
              </a:spcBef>
              <a:spcAft>
                <a:spcPts val="0"/>
              </a:spcAft>
              <a:buNone/>
            </a:pPr>
            <a:r>
              <a:rPr lang="en-GB"/>
              <a:t>Il s'agit d'une offre de SaaS, mais peut également être installée sur votre matériel ou sur votre cloud privé. L'outil fonctionne nativement sur les environnements Windows, macOS, Linux et Docker.</a:t>
            </a:r>
            <a:endParaRPr/>
          </a:p>
          <a:p>
            <a:pPr indent="0" lvl="0" marL="0" rtl="0" algn="l">
              <a:spcBef>
                <a:spcPts val="1600"/>
              </a:spcBef>
              <a:spcAft>
                <a:spcPts val="1600"/>
              </a:spcAft>
              <a:buNone/>
            </a:pPr>
            <a:r>
              <a:rPr lang="en-GB"/>
              <a:t>Modèles de tarification. CircleCI s'en tient à un modèle de tarification « pay as you go». Vous pouvez démarrer gratuitement si vous n’avez pas besoin de plus de 6 000 minutes de build par mois.</a:t>
            </a:r>
            <a:endParaRPr/>
          </a:p>
        </p:txBody>
      </p:sp>
      <p:pic>
        <p:nvPicPr>
          <p:cNvPr id="443" name="Google Shape;443;p36"/>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37"/>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Présentation de quelques outils de CI/CD : CircleCI</a:t>
            </a:r>
            <a:endParaRPr/>
          </a:p>
        </p:txBody>
      </p:sp>
      <p:pic>
        <p:nvPicPr>
          <p:cNvPr id="449" name="Google Shape;449;p37"/>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
        <p:nvSpPr>
          <p:cNvPr id="450" name="Google Shape;450;p37"/>
          <p:cNvSpPr txBox="1"/>
          <p:nvPr>
            <p:ph idx="1" type="body"/>
          </p:nvPr>
        </p:nvSpPr>
        <p:spPr>
          <a:xfrm>
            <a:off x="1297500" y="1936500"/>
            <a:ext cx="6950700" cy="26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Principaux arguments de vente : </a:t>
            </a:r>
            <a:endParaRPr b="1"/>
          </a:p>
          <a:p>
            <a:pPr indent="-311150" lvl="0" marL="457200" rtl="0" algn="l">
              <a:spcBef>
                <a:spcPts val="1600"/>
              </a:spcBef>
              <a:spcAft>
                <a:spcPts val="0"/>
              </a:spcAft>
              <a:buSzPts val="1300"/>
              <a:buChar char="●"/>
            </a:pPr>
            <a:r>
              <a:rPr b="1" lang="en-GB"/>
              <a:t>De nombreuses intégrations prêtes à l'emploi : </a:t>
            </a:r>
            <a:r>
              <a:rPr lang="en-GB"/>
              <a:t>Outre la prise en charge native des systèmes de contrôle de version GitHub et Bitbucket, CircleCI propose des intégrations prédéfinies avec les applications populaires.</a:t>
            </a:r>
            <a:endParaRPr/>
          </a:p>
          <a:p>
            <a:pPr indent="-298450" lvl="1" marL="914400" rtl="0" algn="l">
              <a:spcBef>
                <a:spcPts val="0"/>
              </a:spcBef>
              <a:spcAft>
                <a:spcPts val="0"/>
              </a:spcAft>
              <a:buSzPts val="1100"/>
              <a:buChar char="○"/>
            </a:pPr>
            <a:r>
              <a:rPr lang="en-GB"/>
              <a:t>services des principaux fournisseurs de cloud (AWS, Google et Microsoft Azure),</a:t>
            </a:r>
            <a:endParaRPr/>
          </a:p>
          <a:p>
            <a:pPr indent="-298450" lvl="1" marL="914400" rtl="0" algn="l">
              <a:spcBef>
                <a:spcPts val="0"/>
              </a:spcBef>
              <a:spcAft>
                <a:spcPts val="0"/>
              </a:spcAft>
              <a:buSzPts val="1100"/>
              <a:buChar char="○"/>
            </a:pPr>
            <a:r>
              <a:rPr lang="en-GB"/>
              <a:t>outils de collaboration (Jira, Slack, Twilio),</a:t>
            </a:r>
            <a:endParaRPr/>
          </a:p>
          <a:p>
            <a:pPr indent="-298450" lvl="1" marL="914400" rtl="0" algn="l">
              <a:spcBef>
                <a:spcPts val="0"/>
              </a:spcBef>
              <a:spcAft>
                <a:spcPts val="0"/>
              </a:spcAft>
              <a:buSzPts val="1100"/>
              <a:buChar char="○"/>
            </a:pPr>
            <a:r>
              <a:rPr lang="en-GB"/>
              <a:t>outils de build (Maven),</a:t>
            </a:r>
            <a:endParaRPr/>
          </a:p>
          <a:p>
            <a:pPr indent="-298450" lvl="1" marL="914400" rtl="0" algn="l">
              <a:spcBef>
                <a:spcPts val="0"/>
              </a:spcBef>
              <a:spcAft>
                <a:spcPts val="0"/>
              </a:spcAft>
              <a:buSzPts val="1100"/>
              <a:buChar char="○"/>
            </a:pPr>
            <a:r>
              <a:rPr lang="en-GB"/>
              <a:t>outils de tests (Oxygen, Unmock, Blackfire.io),</a:t>
            </a:r>
            <a:endParaRPr/>
          </a:p>
          <a:p>
            <a:pPr indent="-298450" lvl="1" marL="914400" rtl="0" algn="l">
              <a:spcBef>
                <a:spcPts val="0"/>
              </a:spcBef>
              <a:spcAft>
                <a:spcPts val="0"/>
              </a:spcAft>
              <a:buSzPts val="1100"/>
              <a:buChar char="○"/>
            </a:pPr>
            <a:r>
              <a:rPr lang="en-GB"/>
              <a:t>outils de sécurité (Wallarm, Snyk, SecretHub, Cypress),</a:t>
            </a:r>
            <a:endParaRPr/>
          </a:p>
          <a:p>
            <a:pPr indent="-298450" lvl="1" marL="914400" rtl="0" algn="l">
              <a:spcBef>
                <a:spcPts val="0"/>
              </a:spcBef>
              <a:spcAft>
                <a:spcPts val="0"/>
              </a:spcAft>
              <a:buSzPts val="1100"/>
              <a:buChar char="○"/>
            </a:pPr>
            <a:r>
              <a:rPr lang="en-GB"/>
              <a:t>outils de déploiement (DeployHub, Helm, OpenShift)</a:t>
            </a:r>
            <a:endParaRPr/>
          </a:p>
          <a:p>
            <a:pPr indent="-298450" lvl="1" marL="914400" rtl="0" algn="l">
              <a:spcBef>
                <a:spcPts val="0"/>
              </a:spcBef>
              <a:spcAft>
                <a:spcPts val="0"/>
              </a:spcAft>
              <a:buSzPts val="1100"/>
              <a:buChar char="○"/>
            </a:pPr>
            <a:r>
              <a:rPr lang="en-GB"/>
              <a:t>outils de surveillance (Datadog, Honeycomb)</a:t>
            </a:r>
            <a:endParaRPr/>
          </a:p>
          <a:p>
            <a:pPr indent="-298450" lvl="1" marL="914400" rtl="0" algn="l">
              <a:spcBef>
                <a:spcPts val="0"/>
              </a:spcBef>
              <a:spcAft>
                <a:spcPts val="0"/>
              </a:spcAft>
              <a:buSzPts val="1100"/>
              <a:buChar char="○"/>
            </a:pPr>
            <a:r>
              <a:rPr lang="en-GB"/>
              <a:t>outils d'analyse de code (Codecov, CodeScene),</a:t>
            </a:r>
            <a:endParaRPr/>
          </a:p>
          <a:p>
            <a:pPr indent="-298450" lvl="1" marL="914400" rtl="0" algn="l">
              <a:spcBef>
                <a:spcPts val="0"/>
              </a:spcBef>
              <a:spcAft>
                <a:spcPts val="0"/>
              </a:spcAft>
              <a:buSzPts val="1100"/>
              <a:buChar char="○"/>
            </a:pPr>
            <a:r>
              <a:rPr lang="en-GB"/>
              <a:t>langages et frameworks (Android, Flutter, Hugo, Node.js, Rust), et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38"/>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Présentation de quelques outils de CI/CD : CircleCI</a:t>
            </a:r>
            <a:endParaRPr/>
          </a:p>
        </p:txBody>
      </p:sp>
      <p:pic>
        <p:nvPicPr>
          <p:cNvPr id="456" name="Google Shape;456;p38"/>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
        <p:nvSpPr>
          <p:cNvPr id="457" name="Google Shape;457;p38"/>
          <p:cNvSpPr txBox="1"/>
          <p:nvPr>
            <p:ph idx="1" type="body"/>
          </p:nvPr>
        </p:nvSpPr>
        <p:spPr>
          <a:xfrm>
            <a:off x="1297500" y="1936500"/>
            <a:ext cx="6950700" cy="26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Principaux arguments de vente : </a:t>
            </a:r>
            <a:endParaRPr b="1"/>
          </a:p>
          <a:p>
            <a:pPr indent="-311150" lvl="0" marL="457200" rtl="0" algn="l">
              <a:spcBef>
                <a:spcPts val="1600"/>
              </a:spcBef>
              <a:spcAft>
                <a:spcPts val="0"/>
              </a:spcAft>
              <a:buSzPts val="1300"/>
              <a:buChar char="●"/>
            </a:pPr>
            <a:r>
              <a:rPr b="1" lang="en-GB"/>
              <a:t>Packages de configuration réutilisables :</a:t>
            </a:r>
            <a:r>
              <a:rPr lang="en-GB"/>
              <a:t> CircleCI dispose d'une riche bibliothèque de packages de configuration réutilisables et partageables appelés Orbs</a:t>
            </a:r>
            <a:r>
              <a:rPr b="1" lang="en-GB"/>
              <a:t>.</a:t>
            </a:r>
            <a:endParaRPr b="1"/>
          </a:p>
          <a:p>
            <a:pPr indent="-311150" lvl="0" marL="457200" rtl="0" algn="l">
              <a:spcBef>
                <a:spcPts val="0"/>
              </a:spcBef>
              <a:spcAft>
                <a:spcPts val="0"/>
              </a:spcAft>
              <a:buSzPts val="1300"/>
              <a:buChar char="●"/>
            </a:pPr>
            <a:r>
              <a:rPr b="1" lang="en-GB"/>
              <a:t>Capacité à trouver rapidement des réponses à n'importe quelle question :</a:t>
            </a:r>
            <a:r>
              <a:rPr lang="en-GB"/>
              <a:t> Outil extrêmement populaire, CircleCI profite des tutoriels détaillés créés autour de lui.</a:t>
            </a:r>
            <a:endParaRPr b="1"/>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39"/>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Présentation de quelques outils de CI/CD : CircleCI</a:t>
            </a:r>
            <a:endParaRPr/>
          </a:p>
        </p:txBody>
      </p:sp>
      <p:sp>
        <p:nvSpPr>
          <p:cNvPr id="463" name="Google Shape;463;p39"/>
          <p:cNvSpPr txBox="1"/>
          <p:nvPr>
            <p:ph idx="1" type="body"/>
          </p:nvPr>
        </p:nvSpPr>
        <p:spPr>
          <a:xfrm>
            <a:off x="1297500" y="1936500"/>
            <a:ext cx="6950700" cy="26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Principales faiblesses :</a:t>
            </a:r>
            <a:endParaRPr b="1"/>
          </a:p>
          <a:p>
            <a:pPr indent="-311150" lvl="0" marL="457200" rtl="0" algn="l">
              <a:spcBef>
                <a:spcPts val="1600"/>
              </a:spcBef>
              <a:spcAft>
                <a:spcPts val="0"/>
              </a:spcAft>
              <a:buSzPts val="1300"/>
              <a:buChar char="●"/>
            </a:pPr>
            <a:r>
              <a:rPr b="1" lang="en-GB"/>
              <a:t>Complexité technique : </a:t>
            </a:r>
            <a:r>
              <a:rPr lang="en-GB"/>
              <a:t>Pour commencer à travailler avec CircleCI, vous devez connaître YAML (Yet Another Markup Language). Bien qu'il s'agisse d'une technologie courante pour créer des pipelines CI/CD, d'autres outils offrent généralement une fonctionnalité de conception visuelle comme méthode alternative pour gérer les flux de travail avec une expérience sans code.</a:t>
            </a:r>
            <a:endParaRPr b="1"/>
          </a:p>
          <a:p>
            <a:pPr indent="-311150" lvl="0" marL="457200" rtl="0" algn="l">
              <a:spcBef>
                <a:spcPts val="0"/>
              </a:spcBef>
              <a:spcAft>
                <a:spcPts val="0"/>
              </a:spcAft>
              <a:buSzPts val="1300"/>
              <a:buChar char="●"/>
            </a:pPr>
            <a:r>
              <a:rPr b="1" lang="en-GB"/>
              <a:t>Prix imprévisibles :</a:t>
            </a:r>
            <a:r>
              <a:rPr lang="en-GB"/>
              <a:t> À mesure que votre projet grandit, vos dépenses augmentent également. Avec le modèle de tarification à la minute et en fonction des utilisateurs, il est souvent difficile de prédire combien vous dépenserez d’ici la fin du mois.</a:t>
            </a:r>
            <a:endParaRPr b="1"/>
          </a:p>
          <a:p>
            <a:pPr indent="0" lvl="0" marL="0" rtl="0" algn="l">
              <a:spcBef>
                <a:spcPts val="1600"/>
              </a:spcBef>
              <a:spcAft>
                <a:spcPts val="1600"/>
              </a:spcAft>
              <a:buNone/>
            </a:pPr>
            <a:r>
              <a:t/>
            </a:r>
            <a:endParaRPr b="1"/>
          </a:p>
        </p:txBody>
      </p:sp>
      <p:pic>
        <p:nvPicPr>
          <p:cNvPr id="464" name="Google Shape;464;p39"/>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40"/>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Choix d’un outil de CI/CD</a:t>
            </a:r>
            <a:endParaRPr/>
          </a:p>
        </p:txBody>
      </p:sp>
      <p:sp>
        <p:nvSpPr>
          <p:cNvPr id="470" name="Google Shape;470;p40"/>
          <p:cNvSpPr txBox="1"/>
          <p:nvPr>
            <p:ph idx="1" type="body"/>
          </p:nvPr>
        </p:nvSpPr>
        <p:spPr>
          <a:xfrm>
            <a:off x="1297500" y="1936500"/>
            <a:ext cx="6950700" cy="269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b="1" lang="en-GB"/>
              <a:t>Les besoins de votre équipe : </a:t>
            </a:r>
            <a:r>
              <a:rPr lang="en-GB"/>
              <a:t>Quels sont les types de projets que vous développez ? Quelles sont les technologies que vous utilisez ? Quelle est la taille de votre équipe ?</a:t>
            </a:r>
            <a:endParaRPr/>
          </a:p>
          <a:p>
            <a:pPr indent="-311150" lvl="0" marL="457200" rtl="0" algn="l">
              <a:spcBef>
                <a:spcPts val="0"/>
              </a:spcBef>
              <a:spcAft>
                <a:spcPts val="0"/>
              </a:spcAft>
              <a:buSzPts val="1300"/>
              <a:buChar char="●"/>
            </a:pPr>
            <a:r>
              <a:rPr b="1" lang="en-GB"/>
              <a:t>Les fonctionnalités de l'outil : </a:t>
            </a:r>
            <a:r>
              <a:rPr lang="en-GB"/>
              <a:t>Quelles sont les fonctionnalités offertes par l'outil ? Sont-elles adaptées à vos besoins ?</a:t>
            </a:r>
            <a:endParaRPr/>
          </a:p>
          <a:p>
            <a:pPr indent="-311150" lvl="0" marL="457200" rtl="0" algn="l">
              <a:spcBef>
                <a:spcPts val="0"/>
              </a:spcBef>
              <a:spcAft>
                <a:spcPts val="0"/>
              </a:spcAft>
              <a:buSzPts val="1300"/>
              <a:buChar char="●"/>
            </a:pPr>
            <a:r>
              <a:rPr b="1" lang="en-GB"/>
              <a:t>Le coût de l'outil : </a:t>
            </a:r>
            <a:r>
              <a:rPr lang="en-GB"/>
              <a:t>L'outil est-il gratuit ou payant ? Si l'outil est payant, quel est son coût ?</a:t>
            </a:r>
            <a:endParaRPr/>
          </a:p>
          <a:p>
            <a:pPr indent="0" lvl="0" marL="0" rtl="0" algn="l">
              <a:spcBef>
                <a:spcPts val="1600"/>
              </a:spcBef>
              <a:spcAft>
                <a:spcPts val="0"/>
              </a:spcAft>
              <a:buNone/>
            </a:pPr>
            <a:r>
              <a:t/>
            </a:r>
            <a:endParaRPr b="1"/>
          </a:p>
          <a:p>
            <a:pPr indent="0" lvl="0" marL="0" rtl="0" algn="l">
              <a:spcBef>
                <a:spcPts val="1600"/>
              </a:spcBef>
              <a:spcAft>
                <a:spcPts val="1600"/>
              </a:spcAft>
              <a:buNone/>
            </a:pPr>
            <a:r>
              <a:t/>
            </a:r>
            <a:endParaRPr b="1"/>
          </a:p>
        </p:txBody>
      </p:sp>
      <p:pic>
        <p:nvPicPr>
          <p:cNvPr id="471" name="Google Shape;471;p40"/>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41"/>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Prochainement</a:t>
            </a:r>
            <a:endParaRPr/>
          </a:p>
        </p:txBody>
      </p:sp>
      <p:sp>
        <p:nvSpPr>
          <p:cNvPr id="477" name="Google Shape;477;p41"/>
          <p:cNvSpPr txBox="1"/>
          <p:nvPr>
            <p:ph idx="1" type="body"/>
          </p:nvPr>
        </p:nvSpPr>
        <p:spPr>
          <a:xfrm>
            <a:off x="1297500" y="1936500"/>
            <a:ext cx="6950700" cy="26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Mise en place d’une pipeline de CI/CD pour tester et déployer une application Angular</a:t>
            </a:r>
            <a:endParaRPr b="1"/>
          </a:p>
          <a:p>
            <a:pPr indent="0" lvl="0" marL="0" rtl="0" algn="l">
              <a:spcBef>
                <a:spcPts val="1600"/>
              </a:spcBef>
              <a:spcAft>
                <a:spcPts val="1600"/>
              </a:spcAft>
              <a:buNone/>
            </a:pPr>
            <a:r>
              <a:t/>
            </a:r>
            <a:endParaRPr b="1"/>
          </a:p>
        </p:txBody>
      </p:sp>
      <p:pic>
        <p:nvPicPr>
          <p:cNvPr id="478" name="Google Shape;478;p41"/>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Principes de CI/CD : Introduction</a:t>
            </a:r>
            <a:endParaRPr/>
          </a:p>
        </p:txBody>
      </p:sp>
      <p:sp>
        <p:nvSpPr>
          <p:cNvPr id="241" name="Google Shape;241;p19"/>
          <p:cNvSpPr txBox="1"/>
          <p:nvPr>
            <p:ph idx="1" type="body"/>
          </p:nvPr>
        </p:nvSpPr>
        <p:spPr>
          <a:xfrm>
            <a:off x="1297500" y="1796150"/>
            <a:ext cx="56097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Cf premier cours.</a:t>
            </a:r>
            <a:endParaRPr/>
          </a:p>
        </p:txBody>
      </p:sp>
      <p:pic>
        <p:nvPicPr>
          <p:cNvPr id="242" name="Google Shape;242;p19"/>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Principes de CI/CD : Différents types de CI</a:t>
            </a:r>
            <a:endParaRPr/>
          </a:p>
        </p:txBody>
      </p:sp>
      <p:sp>
        <p:nvSpPr>
          <p:cNvPr id="248" name="Google Shape;248;p20"/>
          <p:cNvSpPr txBox="1"/>
          <p:nvPr>
            <p:ph idx="1" type="body"/>
          </p:nvPr>
        </p:nvSpPr>
        <p:spPr>
          <a:xfrm>
            <a:off x="1297500" y="1936500"/>
            <a:ext cx="5609700" cy="29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Il existe deux principaux types d'intégration continue :</a:t>
            </a:r>
            <a:endParaRPr/>
          </a:p>
          <a:p>
            <a:pPr indent="-311150" lvl="0" marL="457200" rtl="0" algn="l">
              <a:spcBef>
                <a:spcPts val="1600"/>
              </a:spcBef>
              <a:spcAft>
                <a:spcPts val="0"/>
              </a:spcAft>
              <a:buSzPts val="1300"/>
              <a:buChar char="●"/>
            </a:pPr>
            <a:r>
              <a:rPr b="1" lang="en-GB"/>
              <a:t>Intégration continue manuelle</a:t>
            </a:r>
            <a:r>
              <a:rPr lang="en-GB"/>
              <a:t> : Dans ce cas, les développeurs sont responsables de l'intégration de leurs modifications de code dans le dépôt partagé.</a:t>
            </a:r>
            <a:endParaRPr/>
          </a:p>
          <a:p>
            <a:pPr indent="-311150" lvl="0" marL="457200" rtl="0" algn="l">
              <a:spcBef>
                <a:spcPts val="0"/>
              </a:spcBef>
              <a:spcAft>
                <a:spcPts val="0"/>
              </a:spcAft>
              <a:buSzPts val="1300"/>
              <a:buChar char="●"/>
            </a:pPr>
            <a:r>
              <a:rPr b="1" lang="en-GB"/>
              <a:t>Intégration continue automatisée</a:t>
            </a:r>
            <a:r>
              <a:rPr lang="en-GB"/>
              <a:t> : Dans ce cas, un outil automatise le processus d'intégration.</a:t>
            </a:r>
            <a:endParaRPr/>
          </a:p>
          <a:p>
            <a:pPr indent="0" lvl="0" marL="0" rtl="0" algn="l">
              <a:spcBef>
                <a:spcPts val="1600"/>
              </a:spcBef>
              <a:spcAft>
                <a:spcPts val="1600"/>
              </a:spcAft>
              <a:buNone/>
            </a:pPr>
            <a:r>
              <a:t/>
            </a:r>
            <a:endParaRPr/>
          </a:p>
        </p:txBody>
      </p:sp>
      <p:pic>
        <p:nvPicPr>
          <p:cNvPr id="249" name="Google Shape;249;p20"/>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1"/>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Principes de CI/CD : Différents types de CI</a:t>
            </a:r>
            <a:endParaRPr/>
          </a:p>
        </p:txBody>
      </p:sp>
      <p:sp>
        <p:nvSpPr>
          <p:cNvPr id="255" name="Google Shape;255;p21"/>
          <p:cNvSpPr txBox="1"/>
          <p:nvPr>
            <p:ph idx="1" type="body"/>
          </p:nvPr>
        </p:nvSpPr>
        <p:spPr>
          <a:xfrm>
            <a:off x="1297500" y="1936500"/>
            <a:ext cx="5609700" cy="145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Intégration continue manuelle: </a:t>
            </a:r>
            <a:endParaRPr b="1"/>
          </a:p>
          <a:p>
            <a:pPr indent="0" lvl="0" marL="0" rtl="0" algn="l">
              <a:spcBef>
                <a:spcPts val="1600"/>
              </a:spcBef>
              <a:spcAft>
                <a:spcPts val="0"/>
              </a:spcAft>
              <a:buNone/>
            </a:pPr>
            <a:r>
              <a:rPr lang="en-GB"/>
              <a:t>Dans ce cas, les développeurs sont responsables de l'intégration de leurs modifications de code dans le dépôt partagé. Ils </a:t>
            </a:r>
            <a:r>
              <a:rPr lang="en-GB"/>
              <a:t>effectuent</a:t>
            </a:r>
            <a:r>
              <a:rPr lang="en-GB"/>
              <a:t> donc les étapes de CI vues précédemment de façon manuelle.</a:t>
            </a:r>
            <a:endParaRPr/>
          </a:p>
          <a:p>
            <a:pPr indent="0" lvl="0" marL="0" rtl="0" algn="l">
              <a:spcBef>
                <a:spcPts val="1600"/>
              </a:spcBef>
              <a:spcAft>
                <a:spcPts val="0"/>
              </a:spcAft>
              <a:buNone/>
            </a:pPr>
            <a:r>
              <a:rPr lang="en-GB"/>
              <a:t>Ils utilisent généralement un outil de contrôle de version tel que Git ou SVN pour effectuer cette opération.</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pic>
        <p:nvPicPr>
          <p:cNvPr id="256" name="Google Shape;256;p21"/>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
        <p:nvSpPr>
          <p:cNvPr id="257" name="Google Shape;257;p21"/>
          <p:cNvSpPr txBox="1"/>
          <p:nvPr/>
        </p:nvSpPr>
        <p:spPr>
          <a:xfrm>
            <a:off x="1386686" y="44181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CODE</a:t>
            </a:r>
            <a:endParaRPr sz="1000">
              <a:solidFill>
                <a:srgbClr val="FFFFFF"/>
              </a:solidFill>
              <a:latin typeface="Roboto"/>
              <a:ea typeface="Roboto"/>
              <a:cs typeface="Roboto"/>
              <a:sym typeface="Roboto"/>
            </a:endParaRPr>
          </a:p>
        </p:txBody>
      </p:sp>
      <p:sp>
        <p:nvSpPr>
          <p:cNvPr id="258" name="Google Shape;258;p21"/>
          <p:cNvSpPr txBox="1"/>
          <p:nvPr/>
        </p:nvSpPr>
        <p:spPr>
          <a:xfrm>
            <a:off x="2530996" y="4418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BUILD</a:t>
            </a:r>
            <a:endParaRPr sz="1000">
              <a:solidFill>
                <a:srgbClr val="FFFFFF"/>
              </a:solidFill>
              <a:latin typeface="Roboto"/>
              <a:ea typeface="Roboto"/>
              <a:cs typeface="Roboto"/>
              <a:sym typeface="Roboto"/>
            </a:endParaRPr>
          </a:p>
        </p:txBody>
      </p:sp>
      <p:sp>
        <p:nvSpPr>
          <p:cNvPr id="259" name="Google Shape;259;p21"/>
          <p:cNvSpPr txBox="1"/>
          <p:nvPr/>
        </p:nvSpPr>
        <p:spPr>
          <a:xfrm>
            <a:off x="3667504" y="4418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TEST</a:t>
            </a:r>
            <a:endParaRPr sz="1000">
              <a:solidFill>
                <a:srgbClr val="FFFFFF"/>
              </a:solidFill>
              <a:latin typeface="Roboto"/>
              <a:ea typeface="Roboto"/>
              <a:cs typeface="Roboto"/>
              <a:sym typeface="Roboto"/>
            </a:endParaRPr>
          </a:p>
        </p:txBody>
      </p:sp>
      <p:sp>
        <p:nvSpPr>
          <p:cNvPr id="260" name="Google Shape;260;p21"/>
          <p:cNvSpPr/>
          <p:nvPr/>
        </p:nvSpPr>
        <p:spPr>
          <a:xfrm flipH="1">
            <a:off x="1456648" y="41397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61" name="Google Shape;261;p21"/>
          <p:cNvSpPr/>
          <p:nvPr/>
        </p:nvSpPr>
        <p:spPr>
          <a:xfrm>
            <a:off x="1456275" y="42812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62" name="Google Shape;262;p21"/>
          <p:cNvSpPr/>
          <p:nvPr/>
        </p:nvSpPr>
        <p:spPr>
          <a:xfrm flipH="1">
            <a:off x="2550305" y="41397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263" name="Google Shape;263;p21"/>
          <p:cNvSpPr/>
          <p:nvPr/>
        </p:nvSpPr>
        <p:spPr>
          <a:xfrm>
            <a:off x="2549932" y="42812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64" name="Google Shape;264;p21"/>
          <p:cNvSpPr/>
          <p:nvPr/>
        </p:nvSpPr>
        <p:spPr>
          <a:xfrm flipH="1">
            <a:off x="3644511" y="41397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65" name="Google Shape;265;p21"/>
          <p:cNvSpPr/>
          <p:nvPr/>
        </p:nvSpPr>
        <p:spPr>
          <a:xfrm>
            <a:off x="3644138" y="42812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2"/>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Principes de CI/CD : Différents types de CI</a:t>
            </a:r>
            <a:endParaRPr/>
          </a:p>
        </p:txBody>
      </p:sp>
      <p:sp>
        <p:nvSpPr>
          <p:cNvPr id="271" name="Google Shape;271;p22"/>
          <p:cNvSpPr txBox="1"/>
          <p:nvPr>
            <p:ph idx="1" type="body"/>
          </p:nvPr>
        </p:nvSpPr>
        <p:spPr>
          <a:xfrm>
            <a:off x="1297500" y="1936500"/>
            <a:ext cx="5609700" cy="17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Intégration continue manuelle: </a:t>
            </a:r>
            <a:endParaRPr b="1"/>
          </a:p>
          <a:p>
            <a:pPr indent="0" lvl="0" marL="0" rtl="0" algn="l">
              <a:spcBef>
                <a:spcPts val="1600"/>
              </a:spcBef>
              <a:spcAft>
                <a:spcPts val="0"/>
              </a:spcAft>
              <a:buNone/>
            </a:pPr>
            <a:r>
              <a:rPr b="1" lang="en-GB"/>
              <a:t>Code</a:t>
            </a:r>
            <a:r>
              <a:rPr lang="en-GB"/>
              <a:t>: modifications de code</a:t>
            </a:r>
            <a:endParaRPr/>
          </a:p>
          <a:p>
            <a:pPr indent="0" lvl="0" marL="0" rtl="0" algn="l">
              <a:spcBef>
                <a:spcPts val="1600"/>
              </a:spcBef>
              <a:spcAft>
                <a:spcPts val="0"/>
              </a:spcAft>
              <a:buNone/>
            </a:pPr>
            <a:r>
              <a:rPr b="1" lang="en-GB"/>
              <a:t>Build</a:t>
            </a:r>
            <a:r>
              <a:rPr lang="en-GB"/>
              <a:t>: fusion manuelle des modifications (git pull/merge…) et build</a:t>
            </a:r>
            <a:endParaRPr/>
          </a:p>
          <a:p>
            <a:pPr indent="0" lvl="0" marL="0" rtl="0" algn="l">
              <a:spcBef>
                <a:spcPts val="1600"/>
              </a:spcBef>
              <a:spcAft>
                <a:spcPts val="0"/>
              </a:spcAft>
              <a:buNone/>
            </a:pPr>
            <a:r>
              <a:rPr b="1" lang="en-GB"/>
              <a:t>Test</a:t>
            </a:r>
            <a:r>
              <a:rPr lang="en-GB"/>
              <a:t>: exécution manuelle des tests unitaires et d’intégration</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pic>
        <p:nvPicPr>
          <p:cNvPr id="272" name="Google Shape;272;p22"/>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
        <p:nvSpPr>
          <p:cNvPr id="273" name="Google Shape;273;p22"/>
          <p:cNvSpPr txBox="1"/>
          <p:nvPr/>
        </p:nvSpPr>
        <p:spPr>
          <a:xfrm>
            <a:off x="1386686" y="42657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CODE</a:t>
            </a:r>
            <a:endParaRPr sz="1000">
              <a:solidFill>
                <a:srgbClr val="FFFFFF"/>
              </a:solidFill>
              <a:latin typeface="Roboto"/>
              <a:ea typeface="Roboto"/>
              <a:cs typeface="Roboto"/>
              <a:sym typeface="Roboto"/>
            </a:endParaRPr>
          </a:p>
        </p:txBody>
      </p:sp>
      <p:sp>
        <p:nvSpPr>
          <p:cNvPr id="274" name="Google Shape;274;p22"/>
          <p:cNvSpPr txBox="1"/>
          <p:nvPr/>
        </p:nvSpPr>
        <p:spPr>
          <a:xfrm>
            <a:off x="2530996" y="4265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BUILD</a:t>
            </a:r>
            <a:endParaRPr sz="1000">
              <a:solidFill>
                <a:srgbClr val="FFFFFF"/>
              </a:solidFill>
              <a:latin typeface="Roboto"/>
              <a:ea typeface="Roboto"/>
              <a:cs typeface="Roboto"/>
              <a:sym typeface="Roboto"/>
            </a:endParaRPr>
          </a:p>
        </p:txBody>
      </p:sp>
      <p:sp>
        <p:nvSpPr>
          <p:cNvPr id="275" name="Google Shape;275;p22"/>
          <p:cNvSpPr txBox="1"/>
          <p:nvPr/>
        </p:nvSpPr>
        <p:spPr>
          <a:xfrm>
            <a:off x="3667504" y="42657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TEST</a:t>
            </a:r>
            <a:endParaRPr sz="1000">
              <a:solidFill>
                <a:srgbClr val="FFFFFF"/>
              </a:solidFill>
              <a:latin typeface="Roboto"/>
              <a:ea typeface="Roboto"/>
              <a:cs typeface="Roboto"/>
              <a:sym typeface="Roboto"/>
            </a:endParaRPr>
          </a:p>
        </p:txBody>
      </p:sp>
      <p:sp>
        <p:nvSpPr>
          <p:cNvPr id="276" name="Google Shape;276;p22"/>
          <p:cNvSpPr/>
          <p:nvPr/>
        </p:nvSpPr>
        <p:spPr>
          <a:xfrm flipH="1">
            <a:off x="1456648" y="3987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77" name="Google Shape;277;p22"/>
          <p:cNvSpPr/>
          <p:nvPr/>
        </p:nvSpPr>
        <p:spPr>
          <a:xfrm>
            <a:off x="1456275" y="4128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78" name="Google Shape;278;p22"/>
          <p:cNvSpPr/>
          <p:nvPr/>
        </p:nvSpPr>
        <p:spPr>
          <a:xfrm flipH="1">
            <a:off x="2550305" y="3987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279" name="Google Shape;279;p22"/>
          <p:cNvSpPr/>
          <p:nvPr/>
        </p:nvSpPr>
        <p:spPr>
          <a:xfrm>
            <a:off x="2549932" y="4128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0" name="Google Shape;280;p22"/>
          <p:cNvSpPr/>
          <p:nvPr/>
        </p:nvSpPr>
        <p:spPr>
          <a:xfrm flipH="1">
            <a:off x="3644511" y="39873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1" name="Google Shape;281;p22"/>
          <p:cNvSpPr/>
          <p:nvPr/>
        </p:nvSpPr>
        <p:spPr>
          <a:xfrm>
            <a:off x="3644138" y="41288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3"/>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Principes de CI/CD : Différents types de CI</a:t>
            </a:r>
            <a:endParaRPr/>
          </a:p>
        </p:txBody>
      </p:sp>
      <p:sp>
        <p:nvSpPr>
          <p:cNvPr id="287" name="Google Shape;287;p23"/>
          <p:cNvSpPr txBox="1"/>
          <p:nvPr>
            <p:ph idx="1" type="body"/>
          </p:nvPr>
        </p:nvSpPr>
        <p:spPr>
          <a:xfrm>
            <a:off x="1297500" y="1936500"/>
            <a:ext cx="5609700" cy="162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Intégration continue automatisée : </a:t>
            </a:r>
            <a:endParaRPr b="1"/>
          </a:p>
          <a:p>
            <a:pPr indent="0" lvl="0" marL="0" rtl="0" algn="l">
              <a:spcBef>
                <a:spcPts val="1600"/>
              </a:spcBef>
              <a:spcAft>
                <a:spcPts val="0"/>
              </a:spcAft>
              <a:buNone/>
            </a:pPr>
            <a:r>
              <a:rPr lang="en-GB"/>
              <a:t>Dans ce cas, un outil tel que CircleCI, Gitlab CI/CD…  automatise le processus d'intégration.</a:t>
            </a:r>
            <a:endParaRPr/>
          </a:p>
          <a:p>
            <a:pPr indent="0" lvl="0" marL="0" rtl="0" algn="l">
              <a:spcBef>
                <a:spcPts val="1600"/>
              </a:spcBef>
              <a:spcAft>
                <a:spcPts val="0"/>
              </a:spcAft>
              <a:buNone/>
            </a:pPr>
            <a:r>
              <a:rPr lang="en-GB"/>
              <a:t>Cet outil est généralement intégré à un outil de contrôle de version pour récupérer les modifications de code à intégrer.</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pic>
        <p:nvPicPr>
          <p:cNvPr id="288" name="Google Shape;288;p23"/>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
        <p:nvSpPr>
          <p:cNvPr id="289" name="Google Shape;289;p23"/>
          <p:cNvSpPr txBox="1"/>
          <p:nvPr/>
        </p:nvSpPr>
        <p:spPr>
          <a:xfrm>
            <a:off x="1386686" y="40371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CODE</a:t>
            </a:r>
            <a:endParaRPr sz="1000">
              <a:solidFill>
                <a:srgbClr val="FFFFFF"/>
              </a:solidFill>
              <a:latin typeface="Roboto"/>
              <a:ea typeface="Roboto"/>
              <a:cs typeface="Roboto"/>
              <a:sym typeface="Roboto"/>
            </a:endParaRPr>
          </a:p>
        </p:txBody>
      </p:sp>
      <p:sp>
        <p:nvSpPr>
          <p:cNvPr id="290" name="Google Shape;290;p23"/>
          <p:cNvSpPr txBox="1"/>
          <p:nvPr/>
        </p:nvSpPr>
        <p:spPr>
          <a:xfrm>
            <a:off x="2530996" y="4037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BUILD</a:t>
            </a:r>
            <a:endParaRPr sz="1000">
              <a:solidFill>
                <a:srgbClr val="FFFFFF"/>
              </a:solidFill>
              <a:latin typeface="Roboto"/>
              <a:ea typeface="Roboto"/>
              <a:cs typeface="Roboto"/>
              <a:sym typeface="Roboto"/>
            </a:endParaRPr>
          </a:p>
        </p:txBody>
      </p:sp>
      <p:sp>
        <p:nvSpPr>
          <p:cNvPr id="291" name="Google Shape;291;p23"/>
          <p:cNvSpPr txBox="1"/>
          <p:nvPr/>
        </p:nvSpPr>
        <p:spPr>
          <a:xfrm>
            <a:off x="3667504" y="4037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TEST</a:t>
            </a:r>
            <a:endParaRPr sz="1000">
              <a:solidFill>
                <a:srgbClr val="FFFFFF"/>
              </a:solidFill>
              <a:latin typeface="Roboto"/>
              <a:ea typeface="Roboto"/>
              <a:cs typeface="Roboto"/>
              <a:sym typeface="Roboto"/>
            </a:endParaRPr>
          </a:p>
        </p:txBody>
      </p:sp>
      <p:sp>
        <p:nvSpPr>
          <p:cNvPr id="292" name="Google Shape;292;p23"/>
          <p:cNvSpPr/>
          <p:nvPr/>
        </p:nvSpPr>
        <p:spPr>
          <a:xfrm flipH="1">
            <a:off x="1456648" y="37587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93" name="Google Shape;293;p23"/>
          <p:cNvSpPr/>
          <p:nvPr/>
        </p:nvSpPr>
        <p:spPr>
          <a:xfrm>
            <a:off x="1456275" y="39002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94" name="Google Shape;294;p23"/>
          <p:cNvSpPr/>
          <p:nvPr/>
        </p:nvSpPr>
        <p:spPr>
          <a:xfrm flipH="1">
            <a:off x="2550305" y="37587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295" name="Google Shape;295;p23"/>
          <p:cNvSpPr/>
          <p:nvPr/>
        </p:nvSpPr>
        <p:spPr>
          <a:xfrm>
            <a:off x="2549932" y="39002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96" name="Google Shape;296;p23"/>
          <p:cNvSpPr/>
          <p:nvPr/>
        </p:nvSpPr>
        <p:spPr>
          <a:xfrm flipH="1">
            <a:off x="3644511" y="37587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97" name="Google Shape;297;p23"/>
          <p:cNvSpPr/>
          <p:nvPr/>
        </p:nvSpPr>
        <p:spPr>
          <a:xfrm>
            <a:off x="3644138" y="39002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4"/>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Principes de CI/CD : Différents types de CI</a:t>
            </a:r>
            <a:endParaRPr/>
          </a:p>
        </p:txBody>
      </p:sp>
      <p:sp>
        <p:nvSpPr>
          <p:cNvPr id="303" name="Google Shape;303;p24"/>
          <p:cNvSpPr txBox="1"/>
          <p:nvPr>
            <p:ph idx="1" type="body"/>
          </p:nvPr>
        </p:nvSpPr>
        <p:spPr>
          <a:xfrm>
            <a:off x="1297500" y="1936500"/>
            <a:ext cx="5609700" cy="204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Intégration continue automatisée :</a:t>
            </a:r>
            <a:endParaRPr b="1"/>
          </a:p>
          <a:p>
            <a:pPr indent="0" lvl="0" marL="0" rtl="0" algn="l">
              <a:spcBef>
                <a:spcPts val="1600"/>
              </a:spcBef>
              <a:spcAft>
                <a:spcPts val="0"/>
              </a:spcAft>
              <a:buNone/>
            </a:pPr>
            <a:r>
              <a:rPr b="1" lang="en-GB"/>
              <a:t>Code </a:t>
            </a:r>
            <a:r>
              <a:rPr lang="en-GB"/>
              <a:t>: modifications de code</a:t>
            </a:r>
            <a:endParaRPr/>
          </a:p>
          <a:p>
            <a:pPr indent="0" lvl="0" marL="0" rtl="0" algn="l">
              <a:spcBef>
                <a:spcPts val="1600"/>
              </a:spcBef>
              <a:spcAft>
                <a:spcPts val="0"/>
              </a:spcAft>
              <a:buNone/>
            </a:pPr>
            <a:r>
              <a:rPr b="1" lang="en-GB"/>
              <a:t>Build </a:t>
            </a:r>
            <a:r>
              <a:rPr lang="en-GB"/>
              <a:t>: fusion automatique des modifications et build via des pull/merge request</a:t>
            </a:r>
            <a:endParaRPr/>
          </a:p>
          <a:p>
            <a:pPr indent="0" lvl="0" marL="0" rtl="0" algn="l">
              <a:spcBef>
                <a:spcPts val="1600"/>
              </a:spcBef>
              <a:spcAft>
                <a:spcPts val="0"/>
              </a:spcAft>
              <a:buNone/>
            </a:pPr>
            <a:r>
              <a:rPr b="1" lang="en-GB"/>
              <a:t>Test </a:t>
            </a:r>
            <a:r>
              <a:rPr lang="en-GB"/>
              <a:t>: exécution automatique des tests unitaires et d’intégration dans des pipelines de CI</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pic>
        <p:nvPicPr>
          <p:cNvPr id="304" name="Google Shape;304;p24"/>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
        <p:nvSpPr>
          <p:cNvPr id="305" name="Google Shape;305;p24"/>
          <p:cNvSpPr txBox="1"/>
          <p:nvPr/>
        </p:nvSpPr>
        <p:spPr>
          <a:xfrm>
            <a:off x="1386686" y="44943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CODE</a:t>
            </a:r>
            <a:endParaRPr sz="1000">
              <a:solidFill>
                <a:srgbClr val="FFFFFF"/>
              </a:solidFill>
              <a:latin typeface="Roboto"/>
              <a:ea typeface="Roboto"/>
              <a:cs typeface="Roboto"/>
              <a:sym typeface="Roboto"/>
            </a:endParaRPr>
          </a:p>
        </p:txBody>
      </p:sp>
      <p:sp>
        <p:nvSpPr>
          <p:cNvPr id="306" name="Google Shape;306;p24"/>
          <p:cNvSpPr txBox="1"/>
          <p:nvPr/>
        </p:nvSpPr>
        <p:spPr>
          <a:xfrm>
            <a:off x="2530996" y="44943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BUILD</a:t>
            </a:r>
            <a:endParaRPr sz="1000">
              <a:solidFill>
                <a:srgbClr val="FFFFFF"/>
              </a:solidFill>
              <a:latin typeface="Roboto"/>
              <a:ea typeface="Roboto"/>
              <a:cs typeface="Roboto"/>
              <a:sym typeface="Roboto"/>
            </a:endParaRPr>
          </a:p>
        </p:txBody>
      </p:sp>
      <p:sp>
        <p:nvSpPr>
          <p:cNvPr id="307" name="Google Shape;307;p24"/>
          <p:cNvSpPr txBox="1"/>
          <p:nvPr/>
        </p:nvSpPr>
        <p:spPr>
          <a:xfrm>
            <a:off x="3667504" y="44943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TEST</a:t>
            </a:r>
            <a:endParaRPr sz="1000">
              <a:solidFill>
                <a:srgbClr val="FFFFFF"/>
              </a:solidFill>
              <a:latin typeface="Roboto"/>
              <a:ea typeface="Roboto"/>
              <a:cs typeface="Roboto"/>
              <a:sym typeface="Roboto"/>
            </a:endParaRPr>
          </a:p>
        </p:txBody>
      </p:sp>
      <p:sp>
        <p:nvSpPr>
          <p:cNvPr id="308" name="Google Shape;308;p24"/>
          <p:cNvSpPr/>
          <p:nvPr/>
        </p:nvSpPr>
        <p:spPr>
          <a:xfrm flipH="1">
            <a:off x="1456648" y="42159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09" name="Google Shape;309;p24"/>
          <p:cNvSpPr/>
          <p:nvPr/>
        </p:nvSpPr>
        <p:spPr>
          <a:xfrm>
            <a:off x="1456275" y="43574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10" name="Google Shape;310;p24"/>
          <p:cNvSpPr/>
          <p:nvPr/>
        </p:nvSpPr>
        <p:spPr>
          <a:xfrm flipH="1">
            <a:off x="2550305" y="42159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311" name="Google Shape;311;p24"/>
          <p:cNvSpPr/>
          <p:nvPr/>
        </p:nvSpPr>
        <p:spPr>
          <a:xfrm>
            <a:off x="2549932" y="43574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12" name="Google Shape;312;p24"/>
          <p:cNvSpPr/>
          <p:nvPr/>
        </p:nvSpPr>
        <p:spPr>
          <a:xfrm flipH="1">
            <a:off x="3644511" y="42159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13" name="Google Shape;313;p24"/>
          <p:cNvSpPr/>
          <p:nvPr/>
        </p:nvSpPr>
        <p:spPr>
          <a:xfrm>
            <a:off x="3644138" y="43574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25"/>
          <p:cNvSpPr txBox="1"/>
          <p:nvPr>
            <p:ph type="title"/>
          </p:nvPr>
        </p:nvSpPr>
        <p:spPr>
          <a:xfrm>
            <a:off x="1297500" y="842025"/>
            <a:ext cx="5609700" cy="88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Principes de CI/CD: Différents types de CD</a:t>
            </a:r>
            <a:endParaRPr/>
          </a:p>
        </p:txBody>
      </p:sp>
      <p:sp>
        <p:nvSpPr>
          <p:cNvPr id="319" name="Google Shape;319;p25"/>
          <p:cNvSpPr txBox="1"/>
          <p:nvPr>
            <p:ph idx="1" type="body"/>
          </p:nvPr>
        </p:nvSpPr>
        <p:spPr>
          <a:xfrm>
            <a:off x="1297500" y="1936500"/>
            <a:ext cx="5609700" cy="29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Il existe deux principaux types de déploiement continu :</a:t>
            </a:r>
            <a:endParaRPr/>
          </a:p>
          <a:p>
            <a:pPr indent="-311150" lvl="0" marL="457200" rtl="0" algn="l">
              <a:spcBef>
                <a:spcPts val="1600"/>
              </a:spcBef>
              <a:spcAft>
                <a:spcPts val="0"/>
              </a:spcAft>
              <a:buSzPts val="1300"/>
              <a:buChar char="●"/>
            </a:pPr>
            <a:r>
              <a:rPr b="1" lang="en-GB"/>
              <a:t>Déploiement continu manuel</a:t>
            </a:r>
            <a:r>
              <a:rPr lang="en-GB"/>
              <a:t> : Dans ce cas, les développeurs ou les administrateurs systèmes sont responsables du déploiement des modifications de code vers un environnement de production.</a:t>
            </a:r>
            <a:endParaRPr/>
          </a:p>
          <a:p>
            <a:pPr indent="-311150" lvl="0" marL="457200" rtl="0" algn="l">
              <a:spcBef>
                <a:spcPts val="0"/>
              </a:spcBef>
              <a:spcAft>
                <a:spcPts val="0"/>
              </a:spcAft>
              <a:buSzPts val="1300"/>
              <a:buChar char="●"/>
            </a:pPr>
            <a:r>
              <a:rPr b="1" lang="en-GB"/>
              <a:t>Déploiement continu automatisé</a:t>
            </a:r>
            <a:r>
              <a:rPr lang="en-GB"/>
              <a:t> : Dans ce cas, un outil automatise le processus de déploiement.</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320" name="Google Shape;320;p25"/>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